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61" r:id="rId3"/>
    <p:sldId id="257" r:id="rId4"/>
    <p:sldId id="272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8" r:id="rId14"/>
    <p:sldId id="267" r:id="rId15"/>
    <p:sldId id="274" r:id="rId16"/>
    <p:sldId id="273" r:id="rId17"/>
    <p:sldId id="270" r:id="rId18"/>
    <p:sldId id="271" r:id="rId19"/>
  </p:sldIdLst>
  <p:sldSz cx="12192000" cy="6858000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9C1920B8-9CC7-4416-B57D-5E9A0850E309}" type="datetimeFigureOut">
              <a:rPr lang="es-AR" smtClean="0"/>
              <a:t>25/10/2019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50950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3C54FF73-2225-4511-BD45-1AB344608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964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33A1-B150-4047-9059-0D30777D2A8C}" type="datetime1">
              <a:rPr lang="es-AR" smtClean="0"/>
              <a:t>25/10/2019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345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219B-0E03-4B49-AFBE-F9E46F8FBBF0}" type="datetime1">
              <a:rPr lang="es-AR" smtClean="0"/>
              <a:t>25/10/2019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813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17B3-8E47-4BD7-9693-C9E4E5A024C6}" type="datetime1">
              <a:rPr lang="es-AR" smtClean="0"/>
              <a:t>25/10/2019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7115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4491-01B6-4B71-96BB-6193305429E9}" type="datetime1">
              <a:rPr lang="es-AR" smtClean="0"/>
              <a:t>25/10/2019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8889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6FBB-EAB3-4E87-8841-1C311E2CA2A1}" type="datetime1">
              <a:rPr lang="es-AR" smtClean="0"/>
              <a:t>25/10/2019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2988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88C9-4A52-4960-89B4-8A5374626241}" type="datetime1">
              <a:rPr lang="es-AR" smtClean="0"/>
              <a:t>25/10/2019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6647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267A3-5866-4552-896C-6659D53B2590}" type="datetime1">
              <a:rPr lang="es-AR" smtClean="0"/>
              <a:t>25/10/2019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0609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74E02-C69A-4BA7-8152-43FA286AA15A}" type="datetime1">
              <a:rPr lang="es-AR" smtClean="0"/>
              <a:t>25/10/2019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033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CDD4D-43E2-4510-B4D7-BB98914B7D9A}" type="datetime1">
              <a:rPr lang="es-AR" smtClean="0"/>
              <a:t>25/10/2019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758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768C-4F26-4CF7-AA3E-0984AAA6724F}" type="datetime1">
              <a:rPr lang="es-AR" smtClean="0"/>
              <a:t>25/10/2019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4675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D1581-9557-460A-8582-F5CA521B4FAA}" type="datetime1">
              <a:rPr lang="es-AR" smtClean="0"/>
              <a:t>25/10/2019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839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AF1E7-82D5-4319-A3C7-53B519AA049D}" type="datetime1">
              <a:rPr lang="es-AR" smtClean="0"/>
              <a:t>25/10/2019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2414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CD5EE-6768-430E-9027-6A230DD3693C}" type="datetime1">
              <a:rPr lang="es-AR" smtClean="0"/>
              <a:t>25/10/2019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189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708A-3D0E-44F9-8276-25079F07DBB1}" type="datetime1">
              <a:rPr lang="es-AR" smtClean="0"/>
              <a:t>25/10/2019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680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B5251-9480-4AFC-A28C-B342AAE961BC}" type="datetime1">
              <a:rPr lang="es-AR" smtClean="0"/>
              <a:t>25/10/2019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4769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9A19F-E013-4454-969B-59EB40F59876}" type="datetime1">
              <a:rPr lang="es-AR" smtClean="0"/>
              <a:t>25/10/2019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144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C2315-0E2F-44EF-9523-A2720347D18C}" type="datetime1">
              <a:rPr lang="es-AR" smtClean="0"/>
              <a:t>25/10/2019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1230DA-0415-42CC-9CEC-5ED9F0098A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000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ostitulo.socioeducativa.infd.edu.ar/archivos/repositorio/500/718/Sirvent_El_proceso_de_investigacion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400" b="1" dirty="0"/>
              <a:t>LOS FUNDAMENTOS TEÓRICOS EPISTEMOLÓGICOS DE LA INVESTIGACIÓN</a:t>
            </a:r>
            <a:r>
              <a:rPr lang="es-AR" sz="2400" dirty="0"/>
              <a:t/>
            </a:r>
            <a:br>
              <a:rPr lang="es-AR" sz="2400" dirty="0"/>
            </a:br>
            <a:r>
              <a:rPr lang="es-AR" sz="2400" dirty="0" smtClean="0"/>
              <a:t>                                                 </a:t>
            </a:r>
            <a:r>
              <a:rPr lang="es-AR" sz="1600" dirty="0" smtClean="0"/>
              <a:t>Autores: </a:t>
            </a:r>
            <a:r>
              <a:rPr lang="es-AR" sz="1600" dirty="0" err="1" smtClean="0"/>
              <a:t>Sirvent</a:t>
            </a:r>
            <a:r>
              <a:rPr lang="es-AR" sz="1600" dirty="0" smtClean="0"/>
              <a:t>, M.T; Lobo Gonzáles, M</a:t>
            </a:r>
            <a:r>
              <a:rPr lang="es-AR" sz="1800" dirty="0" smtClean="0"/>
              <a:t>.</a:t>
            </a:r>
            <a:endParaRPr lang="es-AR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err="1" smtClean="0"/>
              <a:t>Mgter</a:t>
            </a:r>
            <a:r>
              <a:rPr lang="es-AR" dirty="0" smtClean="0"/>
              <a:t>. Clemencia Esther Postigo Caffe</a:t>
            </a:r>
          </a:p>
          <a:p>
            <a:r>
              <a:rPr lang="es-AR" dirty="0" smtClean="0"/>
              <a:t>Año 2019</a:t>
            </a:r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smtClean="0"/>
              <a:t>Mgter Clemencia Esther Postigo Caffe</a:t>
            </a:r>
            <a:endParaRPr lang="es-AR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844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/>
              <a:t>LOS FUNDAMENTOS TEÓRICOS EPISTEMOLÓGICOS DE LA </a:t>
            </a:r>
            <a:r>
              <a:rPr lang="es-AR" sz="2400" b="1" dirty="0" smtClean="0"/>
              <a:t>INVESTIGACIÓN</a:t>
            </a:r>
            <a:br>
              <a:rPr lang="es-AR" sz="2400" b="1" dirty="0" smtClean="0"/>
            </a:br>
            <a:r>
              <a:rPr lang="es-AR" sz="2400" b="1" dirty="0" smtClean="0"/>
              <a:t>Problema y Objeto</a:t>
            </a: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AR" b="1" dirty="0"/>
              <a:t>b- La definición del objeto-problema </a:t>
            </a:r>
            <a:r>
              <a:rPr lang="es-AR" dirty="0"/>
              <a:t>deviene de una descripción de la </a:t>
            </a:r>
            <a:r>
              <a:rPr lang="es-AR" dirty="0" smtClean="0"/>
              <a:t>situación problemática </a:t>
            </a:r>
            <a:r>
              <a:rPr lang="es-AR" dirty="0"/>
              <a:t>que preocupa al investigador.</a:t>
            </a:r>
          </a:p>
          <a:p>
            <a:pPr algn="just"/>
            <a:r>
              <a:rPr lang="es-AR" i="1" dirty="0"/>
              <a:t>ES NECESARIO UNA DESCRIPCION LO MAS COMPLETA POSIBLE DE </a:t>
            </a:r>
            <a:r>
              <a:rPr lang="es-AR" i="1" dirty="0" smtClean="0"/>
              <a:t>LA SITUACION </a:t>
            </a:r>
            <a:r>
              <a:rPr lang="es-AR" i="1" dirty="0"/>
              <a:t>PROBLEMÁTICA</a:t>
            </a:r>
            <a:r>
              <a:rPr lang="es-AR" dirty="0" smtClean="0"/>
              <a:t>. Hay </a:t>
            </a:r>
            <a:r>
              <a:rPr lang="es-AR" dirty="0"/>
              <a:t>que tener en cuenta que describir la situación problemática </a:t>
            </a:r>
            <a:r>
              <a:rPr lang="es-AR" b="1" i="1" dirty="0"/>
              <a:t>no es enumerar aspectos</a:t>
            </a:r>
          </a:p>
          <a:p>
            <a:pPr marL="0" indent="0">
              <a:buNone/>
            </a:pPr>
            <a:r>
              <a:rPr lang="es-AR" dirty="0"/>
              <a:t>Cuando se describe una situación problemática es como si se sacara una </a:t>
            </a:r>
            <a:r>
              <a:rPr lang="es-AR" dirty="0" smtClean="0"/>
              <a:t>fotografía.</a:t>
            </a:r>
            <a:endParaRPr lang="es-AR" dirty="0"/>
          </a:p>
          <a:p>
            <a:pPr marL="0" indent="0">
              <a:buNone/>
            </a:pPr>
            <a:r>
              <a:rPr lang="es-AR" dirty="0"/>
              <a:t>Describir una situación problemática </a:t>
            </a:r>
            <a:r>
              <a:rPr lang="es-AR" b="1" i="1" dirty="0"/>
              <a:t>es presentar una organización lo más </a:t>
            </a:r>
            <a:r>
              <a:rPr lang="es-AR" b="1" i="1" dirty="0" smtClean="0"/>
              <a:t>completa posible </a:t>
            </a:r>
            <a:r>
              <a:rPr lang="es-AR" b="1" i="1" dirty="0"/>
              <a:t>de los elementos que componen una situación</a:t>
            </a:r>
            <a:r>
              <a:rPr lang="es-AR" dirty="0" smtClean="0"/>
              <a:t>.</a:t>
            </a:r>
          </a:p>
          <a:p>
            <a:pPr marL="0" indent="0" algn="just">
              <a:buNone/>
            </a:pPr>
            <a:r>
              <a:rPr lang="es-AR" dirty="0" smtClean="0"/>
              <a:t> “</a:t>
            </a:r>
            <a:r>
              <a:rPr lang="es-AR" b="1" i="1" dirty="0" smtClean="0"/>
              <a:t>Es </a:t>
            </a:r>
            <a:r>
              <a:rPr lang="es-AR" b="1" i="1" dirty="0"/>
              <a:t>presentar una organización </a:t>
            </a:r>
            <a:r>
              <a:rPr lang="es-AR" b="1" i="1" dirty="0" smtClean="0"/>
              <a:t>lo más </a:t>
            </a:r>
            <a:r>
              <a:rPr lang="es-AR" b="1" i="1" dirty="0"/>
              <a:t>completa y clara posible de la situación de la realidad que PREOCUPA </a:t>
            </a:r>
            <a:r>
              <a:rPr lang="es-AR" b="1" i="1" dirty="0" smtClean="0"/>
              <a:t>al investigador </a:t>
            </a:r>
            <a:r>
              <a:rPr lang="es-AR" b="1" i="1" dirty="0"/>
              <a:t>a través de los elementos que la componen. Es decir, que cualquier lector </a:t>
            </a:r>
            <a:r>
              <a:rPr lang="es-AR" b="1" i="1" dirty="0" smtClean="0"/>
              <a:t>al enfrentarse </a:t>
            </a:r>
            <a:r>
              <a:rPr lang="es-AR" b="1" i="1" dirty="0"/>
              <a:t>a ella percibe como clara y sin dudas esta situación de la realidad </a:t>
            </a:r>
            <a:r>
              <a:rPr lang="es-AR" b="1" i="1" dirty="0" smtClean="0"/>
              <a:t>que asombra</a:t>
            </a:r>
            <a:r>
              <a:rPr lang="es-AR" b="1" i="1" dirty="0"/>
              <a:t>, </a:t>
            </a:r>
            <a:r>
              <a:rPr lang="es-AR" b="1" i="1" dirty="0" smtClean="0"/>
              <a:t>alerta </a:t>
            </a:r>
            <a:r>
              <a:rPr lang="es-AR" b="1" i="1" dirty="0"/>
              <a:t>y deja perplejo al </a:t>
            </a:r>
            <a:r>
              <a:rPr lang="es-AR" b="1" i="1" dirty="0" smtClean="0"/>
              <a:t>investigador”. (</a:t>
            </a:r>
            <a:r>
              <a:rPr lang="es-AR" b="1" i="1" dirty="0" err="1" smtClean="0"/>
              <a:t>Sirvent</a:t>
            </a:r>
            <a:r>
              <a:rPr lang="es-AR" b="1" i="1" dirty="0" smtClean="0"/>
              <a:t>, M.T 2006)</a:t>
            </a:r>
          </a:p>
          <a:p>
            <a:pPr marL="0" indent="0" algn="just">
              <a:buNone/>
            </a:pPr>
            <a:r>
              <a:rPr lang="es-AR" dirty="0" smtClean="0"/>
              <a:t>Es </a:t>
            </a:r>
            <a:r>
              <a:rPr lang="es-AR" dirty="0"/>
              <a:t>decir, que desafía los </a:t>
            </a:r>
            <a:r>
              <a:rPr lang="es-AR" dirty="0" smtClean="0"/>
              <a:t>conocimientos previos </a:t>
            </a:r>
            <a:r>
              <a:rPr lang="es-AR" dirty="0"/>
              <a:t>del investigador que puede dar cuenta de problemas –interrogantes- </a:t>
            </a:r>
            <a:r>
              <a:rPr lang="es-AR" dirty="0" smtClean="0"/>
              <a:t>sobre aspectos </a:t>
            </a:r>
            <a:r>
              <a:rPr lang="es-AR" dirty="0"/>
              <a:t>de la realidad que no lo conforman.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2589212" y="6139822"/>
            <a:ext cx="7619999" cy="365125"/>
          </a:xfrm>
        </p:spPr>
        <p:txBody>
          <a:bodyPr/>
          <a:lstStyle/>
          <a:p>
            <a:r>
              <a:rPr lang="es-AR" b="1" dirty="0" err="1"/>
              <a:t>Mgter</a:t>
            </a:r>
            <a:r>
              <a:rPr lang="es-AR" b="1" dirty="0"/>
              <a:t>. 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/>
              <a:t>IDESJu</a:t>
            </a:r>
            <a:r>
              <a:rPr lang="es-AR" b="1" dirty="0"/>
              <a:t>. Octubre 2019</a:t>
            </a:r>
          </a:p>
          <a:p>
            <a:endParaRPr lang="es-AR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10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4291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 smtClean="0"/>
              <a:t>LOS </a:t>
            </a:r>
            <a:r>
              <a:rPr lang="es-AR" sz="2400" b="1" dirty="0"/>
              <a:t>FUNDAMENTOS TEÓRICOS EPISTEMOLÓGICOS DE </a:t>
            </a:r>
            <a:r>
              <a:rPr lang="es-AR" sz="2400" b="1" dirty="0" smtClean="0"/>
              <a:t>LA INVESTIGACION</a:t>
            </a:r>
            <a:br>
              <a:rPr lang="es-AR" sz="2400" b="1" dirty="0" smtClean="0"/>
            </a:br>
            <a:r>
              <a:rPr lang="es-AR" sz="2400" b="1" dirty="0" smtClean="0"/>
              <a:t>Descripción situación problemática</a:t>
            </a: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AR" b="1" dirty="0"/>
              <a:t>Para la descripción de una situación problemática es fundamental tener en cuenta:</a:t>
            </a:r>
          </a:p>
          <a:p>
            <a:r>
              <a:rPr lang="es-AR" b="1" dirty="0"/>
              <a:t>1</a:t>
            </a:r>
            <a:r>
              <a:rPr lang="es-AR" dirty="0"/>
              <a:t>. Eje de la situación problemática</a:t>
            </a:r>
          </a:p>
          <a:p>
            <a:r>
              <a:rPr lang="es-AR" b="1" dirty="0"/>
              <a:t>2</a:t>
            </a:r>
            <a:r>
              <a:rPr lang="es-AR" dirty="0"/>
              <a:t>. Enumerar los elementos que la componen:</a:t>
            </a:r>
          </a:p>
          <a:p>
            <a:pPr marL="0" indent="0">
              <a:buNone/>
            </a:pPr>
            <a:r>
              <a:rPr lang="es-AR" i="1" dirty="0"/>
              <a:t>a. Señalar los aspectos</a:t>
            </a:r>
          </a:p>
          <a:p>
            <a:pPr marL="0" indent="0">
              <a:buNone/>
            </a:pPr>
            <a:r>
              <a:rPr lang="es-AR" i="1" dirty="0"/>
              <a:t>b</a:t>
            </a:r>
            <a:r>
              <a:rPr lang="es-AR" i="1" dirty="0" smtClean="0"/>
              <a:t>. Señalar </a:t>
            </a:r>
            <a:r>
              <a:rPr lang="es-AR" i="1" dirty="0"/>
              <a:t>los actores</a:t>
            </a:r>
          </a:p>
          <a:p>
            <a:pPr marL="0" indent="0">
              <a:buNone/>
            </a:pPr>
            <a:r>
              <a:rPr lang="es-AR" i="1" dirty="0"/>
              <a:t>c</a:t>
            </a:r>
            <a:r>
              <a:rPr lang="es-AR" i="1" dirty="0" smtClean="0"/>
              <a:t>. Identificar </a:t>
            </a:r>
            <a:r>
              <a:rPr lang="es-AR" i="1" dirty="0"/>
              <a:t>los aspectos contradictorios</a:t>
            </a:r>
          </a:p>
          <a:p>
            <a:pPr marL="0" indent="0">
              <a:buNone/>
            </a:pPr>
            <a:r>
              <a:rPr lang="es-AR" i="1" dirty="0"/>
              <a:t>d. Identificar distintas perspectivas o puntos de vista</a:t>
            </a:r>
          </a:p>
          <a:p>
            <a:pPr marL="0" indent="0">
              <a:buNone/>
            </a:pPr>
            <a:r>
              <a:rPr lang="es-AR" i="1" dirty="0"/>
              <a:t>e. Identificar semejanzas y diferencias con otras situaciones problemáticas</a:t>
            </a:r>
          </a:p>
          <a:p>
            <a:pPr marL="0" indent="0">
              <a:buNone/>
            </a:pPr>
            <a:r>
              <a:rPr lang="es-AR" i="1" dirty="0"/>
              <a:t>f. Ubicarla en espacio y tiempo</a:t>
            </a:r>
          </a:p>
          <a:p>
            <a:pPr algn="just"/>
            <a:r>
              <a:rPr lang="es-AR" b="1" dirty="0"/>
              <a:t>3</a:t>
            </a:r>
            <a:r>
              <a:rPr lang="es-AR" dirty="0"/>
              <a:t>. Señalar los orígenes de su información sobre la situación problemática: ¿</a:t>
            </a:r>
            <a:r>
              <a:rPr lang="es-AR" dirty="0" smtClean="0"/>
              <a:t>problemas de </a:t>
            </a:r>
            <a:r>
              <a:rPr lang="es-AR" dirty="0"/>
              <a:t>la realidad, y/o experiencias profesionales, y/o literatura técnica? ¿Otros orígenes </a:t>
            </a:r>
            <a:r>
              <a:rPr lang="es-AR" dirty="0" smtClean="0"/>
              <a:t>o especificaciones </a:t>
            </a:r>
            <a:r>
              <a:rPr lang="es-AR" dirty="0"/>
              <a:t>de algunos de los anteriores?</a:t>
            </a:r>
          </a:p>
          <a:p>
            <a:r>
              <a:rPr lang="es-AR" b="1" dirty="0"/>
              <a:t>4. </a:t>
            </a:r>
            <a:r>
              <a:rPr lang="es-AR" dirty="0"/>
              <a:t>Enunciar todas las preocupaciones que surgen de esa descripción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2656114" y="6135808"/>
            <a:ext cx="7553097" cy="365125"/>
          </a:xfrm>
        </p:spPr>
        <p:txBody>
          <a:bodyPr/>
          <a:lstStyle/>
          <a:p>
            <a:r>
              <a:rPr lang="es-AR" b="1" dirty="0" err="1"/>
              <a:t>Mgter</a:t>
            </a:r>
            <a:r>
              <a:rPr lang="es-AR" b="1" dirty="0"/>
              <a:t>. 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/>
              <a:t>IDESJu</a:t>
            </a:r>
            <a:r>
              <a:rPr lang="es-AR" b="1" dirty="0"/>
              <a:t>. Octubre 2019</a:t>
            </a:r>
          </a:p>
          <a:p>
            <a:endParaRPr lang="es-AR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11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6832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/>
              <a:t>LOS FUNDAMENTOS TEÓRICOS EPISTEMOLÓGICOS DE LA </a:t>
            </a:r>
            <a:r>
              <a:rPr lang="es-AR" sz="2400" b="1" dirty="0" smtClean="0"/>
              <a:t>INVESTIGACIÓN</a:t>
            </a:r>
            <a:br>
              <a:rPr lang="es-AR" sz="2400" b="1" dirty="0" smtClean="0"/>
            </a:br>
            <a:r>
              <a:rPr lang="es-AR" sz="2400" b="1" dirty="0" smtClean="0"/>
              <a:t>Pregunta investigable</a:t>
            </a: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AR" b="1" dirty="0" smtClean="0"/>
              <a:t> </a:t>
            </a:r>
            <a:r>
              <a:rPr lang="es-AR" dirty="0"/>
              <a:t>¿QUÉ SIGNIFICA HABLAR DE UNA PREGUNTA QUE </a:t>
            </a:r>
            <a:r>
              <a:rPr lang="es-AR" dirty="0" smtClean="0"/>
              <a:t>PUEDA SER </a:t>
            </a:r>
            <a:r>
              <a:rPr lang="es-AR" dirty="0"/>
              <a:t>INVESTIGABLE?</a:t>
            </a:r>
          </a:p>
          <a:p>
            <a:pPr marL="0" indent="0" algn="just">
              <a:buNone/>
            </a:pPr>
            <a:r>
              <a:rPr lang="es-AR" dirty="0"/>
              <a:t>Los </a:t>
            </a:r>
            <a:r>
              <a:rPr lang="es-AR" b="1" i="1" dirty="0"/>
              <a:t>criterios</a:t>
            </a:r>
            <a:r>
              <a:rPr lang="es-AR" dirty="0"/>
              <a:t> esenciales para que un interrogante se convierta en PROBLEMA de </a:t>
            </a:r>
            <a:r>
              <a:rPr lang="es-AR" dirty="0" smtClean="0"/>
              <a:t>una investigación </a:t>
            </a:r>
            <a:r>
              <a:rPr lang="es-AR" dirty="0"/>
              <a:t>son los siguientes:</a:t>
            </a:r>
          </a:p>
          <a:p>
            <a:pPr marL="0" indent="0" algn="just">
              <a:buNone/>
            </a:pPr>
            <a:r>
              <a:rPr lang="es-AR" b="1" dirty="0"/>
              <a:t>1</a:t>
            </a:r>
            <a:r>
              <a:rPr lang="es-AR" dirty="0"/>
              <a:t>. </a:t>
            </a:r>
            <a:r>
              <a:rPr lang="es-AR" b="1" i="1" dirty="0"/>
              <a:t>Deben ser enunciados interrogativos</a:t>
            </a:r>
            <a:r>
              <a:rPr lang="es-AR" dirty="0"/>
              <a:t>. El signo de interrogación tiene un “status</a:t>
            </a:r>
            <a:r>
              <a:rPr lang="es-AR" dirty="0" smtClean="0"/>
              <a:t>” epistemológico </a:t>
            </a:r>
            <a:r>
              <a:rPr lang="es-AR" dirty="0"/>
              <a:t>clave.</a:t>
            </a:r>
          </a:p>
          <a:p>
            <a:pPr marL="0" indent="0">
              <a:buNone/>
            </a:pPr>
            <a:r>
              <a:rPr lang="es-AR" b="1" dirty="0"/>
              <a:t>2</a:t>
            </a:r>
            <a:r>
              <a:rPr lang="es-AR" dirty="0"/>
              <a:t>. Son </a:t>
            </a:r>
            <a:r>
              <a:rPr lang="es-AR" b="1" i="1" dirty="0"/>
              <a:t>preguntas </a:t>
            </a:r>
            <a:r>
              <a:rPr lang="es-AR" dirty="0"/>
              <a:t>que se le </a:t>
            </a:r>
            <a:r>
              <a:rPr lang="es-AR" b="1" i="1" dirty="0"/>
              <a:t>formulan al objeto de investigación</a:t>
            </a:r>
            <a:r>
              <a:rPr lang="es-AR" dirty="0"/>
              <a:t>.</a:t>
            </a:r>
          </a:p>
          <a:p>
            <a:pPr marL="0" indent="0">
              <a:buNone/>
            </a:pPr>
            <a:r>
              <a:rPr lang="es-AR" b="1" dirty="0" smtClean="0"/>
              <a:t>3</a:t>
            </a:r>
            <a:r>
              <a:rPr lang="es-AR" dirty="0" smtClean="0"/>
              <a:t>. </a:t>
            </a:r>
            <a:r>
              <a:rPr lang="es-AR" dirty="0"/>
              <a:t>Son </a:t>
            </a:r>
            <a:r>
              <a:rPr lang="es-AR" b="1" i="1" dirty="0"/>
              <a:t>interrogantes sobre lo que no se sabe </a:t>
            </a:r>
            <a:r>
              <a:rPr lang="es-AR" dirty="0"/>
              <a:t>y que para saberlo se necesita </a:t>
            </a:r>
            <a:r>
              <a:rPr lang="es-AR" dirty="0" smtClean="0"/>
              <a:t>una investigación </a:t>
            </a:r>
            <a:r>
              <a:rPr lang="es-AR" dirty="0"/>
              <a:t>científica. De ahí, la importancia del trabajo con los antecedentes que </a:t>
            </a:r>
            <a:r>
              <a:rPr lang="es-AR" dirty="0" smtClean="0"/>
              <a:t>nos hablan </a:t>
            </a:r>
            <a:r>
              <a:rPr lang="es-AR" dirty="0"/>
              <a:t>sobre lo que se sabe. Requiere operar con el objeto de acuerdo a una </a:t>
            </a:r>
            <a:r>
              <a:rPr lang="es-AR" dirty="0" smtClean="0"/>
              <a:t>estrategia metodológica </a:t>
            </a:r>
            <a:r>
              <a:rPr lang="es-AR" dirty="0"/>
              <a:t>que asegure su ORIGINALIDAD.</a:t>
            </a:r>
          </a:p>
          <a:p>
            <a:pPr marL="0" indent="0" algn="just">
              <a:buNone/>
            </a:pPr>
            <a:r>
              <a:rPr lang="es-AR" b="1" dirty="0"/>
              <a:t>4</a:t>
            </a:r>
            <a:r>
              <a:rPr lang="es-AR" dirty="0"/>
              <a:t>. Son </a:t>
            </a:r>
            <a:r>
              <a:rPr lang="es-AR" b="1" i="1" dirty="0"/>
              <a:t>interrogantes que focalizan aspectos determinados y precisos </a:t>
            </a:r>
            <a:r>
              <a:rPr lang="es-AR" dirty="0"/>
              <a:t>de una </a:t>
            </a:r>
            <a:r>
              <a:rPr lang="es-AR" dirty="0" smtClean="0"/>
              <a:t>situación problemática.</a:t>
            </a:r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2589212" y="6222893"/>
            <a:ext cx="7619999" cy="365125"/>
          </a:xfrm>
        </p:spPr>
        <p:txBody>
          <a:bodyPr/>
          <a:lstStyle/>
          <a:p>
            <a:r>
              <a:rPr lang="es-AR" b="1" dirty="0" err="1"/>
              <a:t>Mgter</a:t>
            </a:r>
            <a:r>
              <a:rPr lang="es-AR" b="1" dirty="0"/>
              <a:t>. 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/>
              <a:t>IDESJu</a:t>
            </a:r>
            <a:r>
              <a:rPr lang="es-AR" b="1" dirty="0"/>
              <a:t>. Octubre 2019</a:t>
            </a:r>
          </a:p>
          <a:p>
            <a:endParaRPr lang="es-AR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12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8291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/>
              <a:t>LOS FUNDAMENTOS TEÓRICOS EPISTEMOLÓGICOS DE LA INVESTIGACIÓN</a:t>
            </a:r>
            <a:br>
              <a:rPr lang="es-AR" sz="2400" b="1" dirty="0"/>
            </a:br>
            <a:r>
              <a:rPr lang="es-AR" sz="2400" b="1" dirty="0"/>
              <a:t>Pregunta investigable</a:t>
            </a: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AR" b="1" dirty="0"/>
              <a:t>5</a:t>
            </a:r>
            <a:r>
              <a:rPr lang="es-AR" dirty="0"/>
              <a:t>. Deben ser </a:t>
            </a:r>
            <a:r>
              <a:rPr lang="es-AR" b="1" i="1" dirty="0"/>
              <a:t>preguntas claras y sin </a:t>
            </a:r>
            <a:r>
              <a:rPr lang="es-AR" b="1" i="1" dirty="0" smtClean="0"/>
              <a:t>ambigüedades </a:t>
            </a:r>
            <a:r>
              <a:rPr lang="es-AR" dirty="0"/>
              <a:t>sobre aspectos o </a:t>
            </a:r>
            <a:r>
              <a:rPr lang="es-AR" dirty="0" smtClean="0"/>
              <a:t>relaciones fundamentales</a:t>
            </a:r>
            <a:r>
              <a:rPr lang="es-AR" dirty="0"/>
              <a:t>, ya sea </a:t>
            </a:r>
            <a:r>
              <a:rPr lang="es-AR" b="1" i="1" dirty="0"/>
              <a:t>derivados de una teoría o de un “amasado” de </a:t>
            </a:r>
            <a:r>
              <a:rPr lang="es-AR" b="1" i="1" dirty="0" err="1"/>
              <a:t>empiria</a:t>
            </a:r>
            <a:r>
              <a:rPr lang="es-AR" b="1" i="1" dirty="0"/>
              <a:t>-teoría</a:t>
            </a:r>
            <a:r>
              <a:rPr lang="es-AR" b="1" i="1" dirty="0" smtClean="0"/>
              <a:t>. </a:t>
            </a:r>
            <a:r>
              <a:rPr lang="es-AR" dirty="0" smtClean="0"/>
              <a:t>De </a:t>
            </a:r>
            <a:r>
              <a:rPr lang="es-AR" dirty="0"/>
              <a:t>ahí la importancia de la naturaleza teórica del objeto y de su anclaje empírico.</a:t>
            </a:r>
          </a:p>
          <a:p>
            <a:pPr marL="0" indent="0" algn="just">
              <a:buNone/>
            </a:pPr>
            <a:r>
              <a:rPr lang="es-AR" b="1" dirty="0"/>
              <a:t>6. </a:t>
            </a:r>
            <a:r>
              <a:rPr lang="es-AR" dirty="0"/>
              <a:t>Los </a:t>
            </a:r>
            <a:r>
              <a:rPr lang="es-AR" b="1" i="1" dirty="0"/>
              <a:t>interrogantes deben trabajar con conceptos que puedan ser “traducidos” </a:t>
            </a:r>
            <a:r>
              <a:rPr lang="es-AR" b="1" i="1" dirty="0" smtClean="0"/>
              <a:t>en referentes </a:t>
            </a:r>
            <a:r>
              <a:rPr lang="es-AR" b="1" i="1" dirty="0"/>
              <a:t>empíricos u observables</a:t>
            </a:r>
            <a:r>
              <a:rPr lang="es-AR" dirty="0"/>
              <a:t>. Esto significa dar cuenta de conceptos </a:t>
            </a:r>
            <a:r>
              <a:rPr lang="es-AR" dirty="0" smtClean="0"/>
              <a:t>que encuentren </a:t>
            </a:r>
            <a:r>
              <a:rPr lang="es-AR" dirty="0"/>
              <a:t>referentes en la realidad ya sea a través de la observación directa o </a:t>
            </a:r>
            <a:r>
              <a:rPr lang="es-AR" dirty="0" smtClean="0"/>
              <a:t>de otras </a:t>
            </a:r>
            <a:r>
              <a:rPr lang="es-AR" dirty="0"/>
              <a:t>técnicas de obtención y análisis de la información empírica.</a:t>
            </a:r>
          </a:p>
          <a:p>
            <a:pPr marL="0" indent="0">
              <a:buNone/>
            </a:pPr>
            <a:r>
              <a:rPr lang="es-AR" b="1" dirty="0"/>
              <a:t>7. </a:t>
            </a:r>
            <a:r>
              <a:rPr lang="es-AR" dirty="0"/>
              <a:t>Debe </a:t>
            </a:r>
            <a:r>
              <a:rPr lang="es-AR" b="1" i="1" dirty="0"/>
              <a:t>resultar factible el realizar </a:t>
            </a:r>
            <a:r>
              <a:rPr lang="es-AR" dirty="0"/>
              <a:t>tales actividades en el terreno.</a:t>
            </a:r>
          </a:p>
          <a:p>
            <a:pPr marL="0" indent="0" algn="just">
              <a:buNone/>
            </a:pPr>
            <a:r>
              <a:rPr lang="es-AR" b="1" dirty="0"/>
              <a:t>8. </a:t>
            </a:r>
            <a:r>
              <a:rPr lang="es-AR" dirty="0"/>
              <a:t>La formulación de un problema </a:t>
            </a:r>
            <a:r>
              <a:rPr lang="es-AR" b="1" i="1" dirty="0"/>
              <a:t>demanda un trabajo teórico-empírico que </a:t>
            </a:r>
            <a:r>
              <a:rPr lang="es-AR" b="1" i="1" dirty="0" smtClean="0"/>
              <a:t>permite identificar </a:t>
            </a:r>
            <a:r>
              <a:rPr lang="es-AR" b="1" i="1" dirty="0"/>
              <a:t>los aspectos importantes de la situación problemática </a:t>
            </a:r>
            <a:r>
              <a:rPr lang="es-AR" dirty="0"/>
              <a:t>para plantearlos </a:t>
            </a:r>
            <a:r>
              <a:rPr lang="es-AR" dirty="0" smtClean="0"/>
              <a:t>en FORMA </a:t>
            </a:r>
            <a:r>
              <a:rPr lang="es-AR" dirty="0"/>
              <a:t>CIENTÍFICA.</a:t>
            </a:r>
          </a:p>
          <a:p>
            <a:pPr marL="0" indent="0">
              <a:buNone/>
            </a:pPr>
            <a:r>
              <a:rPr lang="es-AR" b="1" dirty="0"/>
              <a:t>9. </a:t>
            </a:r>
            <a:r>
              <a:rPr lang="es-AR" dirty="0"/>
              <a:t>Esta forma científica se resuelve en </a:t>
            </a:r>
            <a:r>
              <a:rPr lang="es-AR" b="1" i="1" dirty="0"/>
              <a:t>diferentes tipo de interrogantes </a:t>
            </a:r>
            <a:r>
              <a:rPr lang="es-AR" dirty="0"/>
              <a:t>que orientan </a:t>
            </a:r>
            <a:r>
              <a:rPr lang="es-AR" dirty="0" smtClean="0"/>
              <a:t>o conducen </a:t>
            </a:r>
            <a:r>
              <a:rPr lang="es-AR" dirty="0"/>
              <a:t>a </a:t>
            </a:r>
            <a:r>
              <a:rPr lang="es-AR" b="1" i="1" dirty="0"/>
              <a:t>diferentes abordajes metodológicos para encontrar sus respuestas</a:t>
            </a:r>
            <a:r>
              <a:rPr lang="es-AR" dirty="0"/>
              <a:t>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dirty="0" err="1"/>
              <a:t>Mgter</a:t>
            </a:r>
            <a:r>
              <a:rPr lang="es-AR" b="1" dirty="0"/>
              <a:t>. 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/>
              <a:t>IDESJu</a:t>
            </a:r>
            <a:r>
              <a:rPr lang="es-AR" b="1" dirty="0"/>
              <a:t>. Octubre 2019</a:t>
            </a:r>
          </a:p>
          <a:p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13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1917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2700" b="1" dirty="0"/>
              <a:t>LOS FUNDAMENTOS TEÓRICOS EPISTEMOLÓGICOS DE LA INVESTIGACIÓN</a:t>
            </a:r>
            <a:r>
              <a:rPr lang="es-AR" b="1" dirty="0"/>
              <a:t/>
            </a:r>
            <a:br>
              <a:rPr lang="es-AR" b="1" dirty="0"/>
            </a:br>
            <a:r>
              <a:rPr lang="es-AR" sz="1300" b="1" dirty="0" smtClean="0"/>
              <a:t>LOS </a:t>
            </a:r>
            <a:r>
              <a:rPr lang="es-AR" sz="1300" b="1" dirty="0"/>
              <a:t>DIFERENTES MODOS DE OPERAR </a:t>
            </a:r>
            <a:r>
              <a:rPr lang="es-AR" sz="1300" b="1" dirty="0" smtClean="0"/>
              <a:t>EN INVESTIGACION </a:t>
            </a:r>
            <a:r>
              <a:rPr lang="es-AR" sz="1300" b="1" dirty="0"/>
              <a:t>SOCIAL: LOGICA </a:t>
            </a:r>
            <a:r>
              <a:rPr lang="es-AR" sz="1300" b="1" dirty="0" smtClean="0"/>
              <a:t>Y METODOLOGÍA </a:t>
            </a:r>
            <a:r>
              <a:rPr lang="es-AR" sz="1300" b="1" dirty="0"/>
              <a:t>DE LA </a:t>
            </a:r>
            <a:r>
              <a:rPr lang="es-AR" sz="1300" b="1" dirty="0" smtClean="0"/>
              <a:t>INVESTIGACIÓN</a:t>
            </a:r>
            <a:br>
              <a:rPr lang="es-AR" sz="1300" b="1" dirty="0" smtClean="0"/>
            </a:br>
            <a:r>
              <a:rPr lang="es-AR" sz="1300" b="1" dirty="0" smtClean="0"/>
              <a:t>[</a:t>
            </a:r>
            <a:r>
              <a:rPr lang="es-AR" sz="1300" b="1" dirty="0" err="1" smtClean="0"/>
              <a:t>Sirvent</a:t>
            </a:r>
            <a:r>
              <a:rPr lang="es-AR" sz="1300" b="1" dirty="0" smtClean="0"/>
              <a:t> y Monteverde]</a:t>
            </a:r>
            <a:endParaRPr lang="es-AR" sz="13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AR" b="1" dirty="0" smtClean="0"/>
              <a:t>Lógica de la Investigación</a:t>
            </a:r>
          </a:p>
          <a:p>
            <a:pPr marL="0" indent="0" algn="just">
              <a:buNone/>
            </a:pPr>
            <a:r>
              <a:rPr lang="es-AR" sz="1400" b="1" i="1" dirty="0" smtClean="0"/>
              <a:t>Concepciones básicas del hecho social y del proceso de conocimiento científico que subyacen </a:t>
            </a:r>
            <a:r>
              <a:rPr lang="es-AR" sz="1400" dirty="0" smtClean="0"/>
              <a:t>a los diferentes </a:t>
            </a:r>
            <a:r>
              <a:rPr lang="es-AR" sz="1400" b="1" i="1" dirty="0" smtClean="0"/>
              <a:t>modos de operar </a:t>
            </a:r>
            <a:r>
              <a:rPr lang="es-AR" sz="1400" i="1" dirty="0" smtClean="0"/>
              <a:t>en la construcción del objeto </a:t>
            </a:r>
            <a:r>
              <a:rPr lang="es-AR" sz="1400" dirty="0" smtClean="0"/>
              <a:t>(proceso de confrontación entre </a:t>
            </a:r>
            <a:r>
              <a:rPr lang="es-AR" sz="1400" b="1" dirty="0" smtClean="0"/>
              <a:t>corpus teórico con un corpus empírico</a:t>
            </a:r>
            <a:r>
              <a:rPr lang="es-AR" sz="1400" dirty="0" smtClean="0"/>
              <a:t>)</a:t>
            </a:r>
          </a:p>
          <a:p>
            <a:pPr marL="0" indent="0" algn="just">
              <a:buNone/>
            </a:pPr>
            <a:r>
              <a:rPr lang="es-AR" sz="1400" b="1" i="1" dirty="0" smtClean="0"/>
              <a:t>                            Pares Lógicos </a:t>
            </a:r>
            <a:r>
              <a:rPr lang="es-AR" sz="1400" i="1" dirty="0" smtClean="0"/>
              <a:t>                                       </a:t>
            </a:r>
            <a:r>
              <a:rPr lang="es-AR" sz="1400" b="1" i="1" dirty="0" smtClean="0"/>
              <a:t>Modos </a:t>
            </a:r>
            <a:r>
              <a:rPr lang="es-AR" sz="1400" b="1" i="1" dirty="0" err="1" smtClean="0"/>
              <a:t>Supocisionales</a:t>
            </a:r>
            <a:endParaRPr lang="es-AR" sz="1400" b="1" i="1" dirty="0" smtClean="0"/>
          </a:p>
          <a:p>
            <a:pPr marL="0" indent="0" algn="just">
              <a:buNone/>
            </a:pPr>
            <a:r>
              <a:rPr lang="es-AR" sz="1400" b="1" i="1" dirty="0"/>
              <a:t> </a:t>
            </a:r>
            <a:r>
              <a:rPr lang="es-AR" sz="1400" b="1" i="1" dirty="0" smtClean="0"/>
              <a:t>                     1   </a:t>
            </a:r>
            <a:r>
              <a:rPr lang="es-AR" sz="1400" dirty="0" smtClean="0"/>
              <a:t>(</a:t>
            </a:r>
            <a:r>
              <a:rPr lang="es-AR" sz="1400" dirty="0" err="1" smtClean="0"/>
              <a:t>Sirvent</a:t>
            </a:r>
            <a:r>
              <a:rPr lang="es-AR" sz="1400" dirty="0" smtClean="0"/>
              <a:t>, M. T)</a:t>
            </a:r>
            <a:r>
              <a:rPr lang="es-AR" sz="1400" b="1" i="1" dirty="0" smtClean="0"/>
              <a:t>                                            1 </a:t>
            </a:r>
            <a:r>
              <a:rPr lang="es-AR" sz="1400" i="1" dirty="0" smtClean="0"/>
              <a:t>(</a:t>
            </a:r>
            <a:r>
              <a:rPr lang="es-AR" sz="1400" i="1" dirty="0" err="1" smtClean="0"/>
              <a:t>Getz</a:t>
            </a:r>
            <a:r>
              <a:rPr lang="es-AR" sz="1400" i="1" dirty="0" smtClean="0"/>
              <a:t> y Le </a:t>
            </a:r>
            <a:r>
              <a:rPr lang="es-AR" sz="1400" i="1" dirty="0" err="1" smtClean="0"/>
              <a:t>Compte</a:t>
            </a:r>
            <a:r>
              <a:rPr lang="es-AR" i="1" dirty="0" smtClean="0"/>
              <a:t>)</a:t>
            </a:r>
          </a:p>
          <a:p>
            <a:pPr marL="0" indent="0" algn="just">
              <a:buNone/>
            </a:pPr>
            <a:r>
              <a:rPr lang="es-AR" i="1" dirty="0" smtClean="0"/>
              <a:t> Procesos Deductivos/Inductivo                      Deducción/Inducción</a:t>
            </a:r>
          </a:p>
          <a:p>
            <a:pPr marL="0" indent="0" algn="just">
              <a:buNone/>
            </a:pPr>
            <a:r>
              <a:rPr lang="es-AR" i="1" dirty="0" smtClean="0"/>
              <a:t>Verificación de Hipótesis/                                Verificación/Generación</a:t>
            </a:r>
          </a:p>
          <a:p>
            <a:pPr marL="0" indent="0" algn="just">
              <a:buNone/>
            </a:pPr>
            <a:r>
              <a:rPr lang="es-AR" i="1" dirty="0" smtClean="0"/>
              <a:t>Generación de Teoría</a:t>
            </a:r>
          </a:p>
          <a:p>
            <a:pPr marL="0" indent="0" algn="just">
              <a:buNone/>
            </a:pPr>
            <a:endParaRPr lang="es-AR" i="1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dirty="0" err="1"/>
              <a:t>Mgter</a:t>
            </a:r>
            <a:r>
              <a:rPr lang="es-AR" b="1" dirty="0"/>
              <a:t>. 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/>
              <a:t>IDESJu</a:t>
            </a:r>
            <a:r>
              <a:rPr lang="es-AR" b="1" dirty="0"/>
              <a:t>. Octubre 2019</a:t>
            </a:r>
          </a:p>
          <a:p>
            <a:endParaRPr lang="es-AR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14</a:t>
            </a:fld>
            <a:endParaRPr lang="es-AR"/>
          </a:p>
        </p:txBody>
      </p:sp>
      <p:sp>
        <p:nvSpPr>
          <p:cNvPr id="6" name="Flecha abajo 5"/>
          <p:cNvSpPr/>
          <p:nvPr/>
        </p:nvSpPr>
        <p:spPr>
          <a:xfrm flipH="1">
            <a:off x="7046911" y="2435087"/>
            <a:ext cx="45719" cy="2123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4" name="Conector recto de flecha 13"/>
          <p:cNvCxnSpPr/>
          <p:nvPr/>
        </p:nvCxnSpPr>
        <p:spPr>
          <a:xfrm flipH="1">
            <a:off x="5782492" y="3126376"/>
            <a:ext cx="616719" cy="323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6365467" y="3101493"/>
            <a:ext cx="635726" cy="37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228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Pares Lógicos</a:t>
            </a:r>
            <a:br>
              <a:rPr lang="es-ES" dirty="0" smtClean="0"/>
            </a:br>
            <a:r>
              <a:rPr lang="es-ES" dirty="0" smtClean="0"/>
              <a:t>Investigación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[</a:t>
            </a:r>
            <a:r>
              <a:rPr lang="es-ES" b="1" dirty="0" err="1" smtClean="0"/>
              <a:t>Sirvent</a:t>
            </a:r>
            <a:r>
              <a:rPr lang="es-ES" b="1" dirty="0" smtClean="0"/>
              <a:t>] Según formas de Operar Cuantitativas/ Cualitativas</a:t>
            </a:r>
            <a:endParaRPr lang="es-ES" b="1" dirty="0"/>
          </a:p>
          <a:p>
            <a:pPr marL="0" indent="0">
              <a:lnSpc>
                <a:spcPct val="120000"/>
              </a:lnSpc>
              <a:buNone/>
            </a:pPr>
            <a:r>
              <a:rPr lang="es-ES" dirty="0" smtClean="0"/>
              <a:t>Leyes </a:t>
            </a:r>
            <a:r>
              <a:rPr lang="es-ES" dirty="0"/>
              <a:t>de validez universal más </a:t>
            </a:r>
            <a:r>
              <a:rPr lang="es-ES" dirty="0" smtClean="0"/>
              <a:t>allá del </a:t>
            </a:r>
            <a:r>
              <a:rPr lang="es-ES" dirty="0"/>
              <a:t>reconocimiento </a:t>
            </a:r>
            <a:endParaRPr lang="es-E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s-ES" dirty="0" smtClean="0"/>
              <a:t>de </a:t>
            </a:r>
            <a:r>
              <a:rPr lang="es-ES" dirty="0"/>
              <a:t>las </a:t>
            </a:r>
            <a:r>
              <a:rPr lang="es-ES" dirty="0" smtClean="0"/>
              <a:t>mismas por </a:t>
            </a:r>
            <a:r>
              <a:rPr lang="es-ES" dirty="0"/>
              <a:t>parte de los </a:t>
            </a:r>
            <a:r>
              <a:rPr lang="es-ES" dirty="0" smtClean="0"/>
              <a:t>actores (Paradigma </a:t>
            </a:r>
            <a:r>
              <a:rPr lang="es-ES" dirty="0" err="1" smtClean="0"/>
              <a:t>Cuanti</a:t>
            </a:r>
            <a:r>
              <a:rPr lang="es-ES" dirty="0" smtClean="0"/>
              <a:t>)                   / </a:t>
            </a:r>
            <a:r>
              <a:rPr lang="es-ES" dirty="0"/>
              <a:t>Búsqueda </a:t>
            </a:r>
            <a:r>
              <a:rPr lang="es-ES" dirty="0" smtClean="0"/>
              <a:t>de comprensión (Paradigma </a:t>
            </a:r>
            <a:r>
              <a:rPr lang="es-ES" dirty="0" err="1" smtClean="0"/>
              <a:t>Cuali</a:t>
            </a:r>
            <a:r>
              <a:rPr lang="es-ES" dirty="0" smtClean="0"/>
              <a:t>)</a:t>
            </a:r>
          </a:p>
          <a:p>
            <a:pPr marL="0" indent="0">
              <a:buNone/>
            </a:pPr>
            <a:r>
              <a:rPr lang="es-ES" dirty="0" smtClean="0"/>
              <a:t>El hecho que se estudia fragmentado en variables                    /                                El hecho que se conoce a través de la                                                                                         												trama de significados de sus actores        						(</a:t>
            </a:r>
            <a:r>
              <a:rPr lang="es-ES" smtClean="0"/>
              <a:t>Pard.Cuanti</a:t>
            </a:r>
            <a:r>
              <a:rPr lang="es-ES" dirty="0" smtClean="0"/>
              <a:t>)					           (</a:t>
            </a:r>
            <a:r>
              <a:rPr lang="es-ES" dirty="0" err="1" smtClean="0"/>
              <a:t>Parad.Cuali</a:t>
            </a:r>
            <a:r>
              <a:rPr lang="es-ES" dirty="0" smtClean="0"/>
              <a:t>)  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Se reflejan en</a:t>
            </a:r>
            <a:r>
              <a:rPr lang="es-ES" dirty="0" smtClean="0"/>
              <a:t>:</a:t>
            </a:r>
          </a:p>
          <a:p>
            <a:r>
              <a:rPr lang="es-ES" dirty="0" smtClean="0"/>
              <a:t>* </a:t>
            </a:r>
            <a:r>
              <a:rPr lang="es-ES" dirty="0"/>
              <a:t>La formulación del problema</a:t>
            </a:r>
          </a:p>
          <a:p>
            <a:r>
              <a:rPr lang="es-ES" dirty="0"/>
              <a:t>* Los caminos de acceso al conocimiento</a:t>
            </a:r>
          </a:p>
          <a:p>
            <a:r>
              <a:rPr lang="es-ES" dirty="0"/>
              <a:t>* Los resultados que buscan</a:t>
            </a:r>
          </a:p>
          <a:p>
            <a:r>
              <a:rPr lang="es-ES" dirty="0"/>
              <a:t>* Los caminos de validación</a:t>
            </a:r>
          </a:p>
          <a:p>
            <a:r>
              <a:rPr lang="es-ES" dirty="0"/>
              <a:t>* El rol del Investigador</a:t>
            </a:r>
            <a:r>
              <a:rPr lang="es-ES" dirty="0" smtClean="0"/>
              <a:t>                                        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15</a:t>
            </a:fld>
            <a:endParaRPr lang="es-AR"/>
          </a:p>
        </p:txBody>
      </p:sp>
      <p:sp>
        <p:nvSpPr>
          <p:cNvPr id="8" name="7 Flecha curvada hacia la izquierda"/>
          <p:cNvSpPr/>
          <p:nvPr/>
        </p:nvSpPr>
        <p:spPr>
          <a:xfrm>
            <a:off x="8748888" y="3680177"/>
            <a:ext cx="1557867" cy="184008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>
            <a:off x="5926667" y="3770489"/>
            <a:ext cx="1467555" cy="184008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60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SEGUNDO MOMENTO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sz="3600" b="1" i="1" dirty="0" smtClean="0"/>
              <a:t>Actividad de Taller</a:t>
            </a:r>
            <a:endParaRPr lang="es-ES" sz="3600" b="1" i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16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12792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Trabajo </a:t>
            </a:r>
            <a:r>
              <a:rPr lang="es-AR" b="1" dirty="0"/>
              <a:t>en grupo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/>
              <a:t>De manera grupal, presentar la formulación de un problema de investigación en un primer nivel de avance, para ello intente seguir la siguiente guía de preguntas, fundamentando cada una de ellas :</a:t>
            </a:r>
          </a:p>
          <a:p>
            <a:r>
              <a:rPr lang="es-AR" dirty="0"/>
              <a:t>- ¿Cuál es el tema que le interesaría investigar?</a:t>
            </a:r>
          </a:p>
          <a:p>
            <a:pPr algn="just"/>
            <a:r>
              <a:rPr lang="es-AR" dirty="0" smtClean="0"/>
              <a:t>- Sobre </a:t>
            </a:r>
            <a:r>
              <a:rPr lang="es-AR" dirty="0"/>
              <a:t>dicho tema: ¿Qué aspecto o cuestión le interesaría  conocer/investigar?</a:t>
            </a:r>
          </a:p>
          <a:p>
            <a:r>
              <a:rPr lang="es-AR" dirty="0"/>
              <a:t>- ¿Qué cuestiones lo movilizan/motivan a investigar este tema?.</a:t>
            </a:r>
          </a:p>
          <a:p>
            <a:r>
              <a:rPr lang="es-AR" dirty="0"/>
              <a:t>- Justifique desde qué perspectiva científica realizaría esta investigación.</a:t>
            </a:r>
          </a:p>
          <a:p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17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3402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Bibliografía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s-AR" dirty="0" smtClean="0"/>
          </a:p>
          <a:p>
            <a:pPr marL="0" indent="0" algn="just">
              <a:buNone/>
            </a:pPr>
            <a:endParaRPr lang="es-AR" dirty="0" smtClean="0"/>
          </a:p>
          <a:p>
            <a:pPr marL="0" indent="0" algn="just">
              <a:buNone/>
            </a:pPr>
            <a:endParaRPr lang="es-AR" dirty="0"/>
          </a:p>
          <a:p>
            <a:pPr marL="0" indent="0" algn="just">
              <a:buNone/>
            </a:pPr>
            <a:r>
              <a:rPr lang="es-AR" dirty="0" err="1" smtClean="0"/>
              <a:t>Sirvent,María</a:t>
            </a:r>
            <a:r>
              <a:rPr lang="es-AR" dirty="0" smtClean="0"/>
              <a:t> Teresa: (2006) </a:t>
            </a:r>
            <a:r>
              <a:rPr lang="es-AR" b="1" i="1" dirty="0" smtClean="0"/>
              <a:t>El Proceso de </a:t>
            </a:r>
            <a:r>
              <a:rPr lang="es-AR" b="1" i="1" err="1" smtClean="0"/>
              <a:t>Investigación</a:t>
            </a:r>
            <a:r>
              <a:rPr lang="es-AR" smtClean="0"/>
              <a:t>. En </a:t>
            </a:r>
            <a:r>
              <a:rPr lang="es-A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postitulo.socioeducativa.infd.edu.ar › archivos › repositorio › </a:t>
            </a:r>
            <a:r>
              <a:rPr lang="es-A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Sirvent_El</a:t>
            </a:r>
            <a:r>
              <a:rPr lang="es-A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.._</a:t>
            </a:r>
            <a:endParaRPr lang="es-A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AR" dirty="0" smtClean="0"/>
              <a:t> 2ª </a:t>
            </a:r>
            <a:r>
              <a:rPr lang="es-AR" dirty="0"/>
              <a:t>Edición (revisada)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18</a:t>
            </a:fld>
            <a:endParaRPr lang="es-AR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800" b="1" i="0" u="none" strike="noStrike" cap="none" normalizeH="0" baseline="0" smtClean="0">
                <a:ln>
                  <a:noFill/>
                </a:ln>
                <a:solidFill>
                  <a:srgbClr val="1A0DAB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PDF]</a:t>
            </a:r>
            <a:endParaRPr kumimoji="0" lang="es-AR" altLang="es-AR" sz="1500" b="0" i="0" u="sng" strike="noStrike" cap="none" normalizeH="0" baseline="0" smtClean="0">
              <a:ln>
                <a:noFill/>
              </a:ln>
              <a:solidFill>
                <a:srgbClr val="660099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500" b="0" i="0" u="sng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ficha-El proceso de investigacion 2006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800" b="0" i="0" u="sng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 </a:t>
            </a:r>
            <a:r>
              <a:rPr kumimoji="0" lang="es-AR" altLang="es-AR" sz="700" b="0" i="0" u="sng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s-AR" altLang="es-AR" sz="800" b="0" i="0" u="sng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</a:t>
            </a:r>
            <a:r>
              <a:rPr kumimoji="0" lang="es-AR" altLang="es-A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AR" altLang="es-AR" sz="1800" b="0" i="0" u="sng" strike="noStrike" cap="none" normalizeH="0" baseline="0" smtClean="0">
              <a:ln>
                <a:noFill/>
              </a:ln>
              <a:solidFill>
                <a:srgbClr val="66009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2" descr="data:image/png;base64,iVBORw0KGgoAAAANSUhEUgAAABAAAAAQCAYAAAAf8/9hAAAACXBIWXMAAAsSAAALEgHS3X78AAAB3ElEQVQ4jY2TPWhTURTH/+e8l7QNJg0qCJpCSdEnONTFDk5udfILs9mS6iJYpI4VnURXUcRJrFG3gm3tXLpIxaUUIVA/iLRJayQ2Nk1q7cu99zjUF/JhQv7jOff/O+fcwyERAQAQEaoVjsdOirgP93L+W5svJpeq8xVfPWD/yPkepekBWbjETl8nM0h9XtkRV72xLbmdn5hJ/xdw4OaVkC6U7oBwg6MRH0d7fGTbQDoLIYKUXa2/rO5C6SdWOHh/4/HrLQCwvZZUoZi2Dh/ysdPbRZ0dNeOQCMj2WXTiaMCUtsdUKn0dQHcNAEZCVr+DViJjYAW6/NqI34txS0eVIqEwRgfONMTbApyORDE3PIbF9dX2AKPHTyESCFbMExeGMTL9EguZVHuAxY3vmBscwtkjfS3NTQELuQzi72bwaGAQ8elEUzNQtQUiLsmf3X3eCt/n1uBMPQUy2bqSDCIuNXQgjHnJ5kzTUt47rUQY8w0AG2ZcLX/bkc2t5m5mlJdTv22Y8QZAPjGbBPHl8oePRb2yruu9BjBu8msRGrF8YjZZGb3+mA5ePee4ip9xoKOfj/UGSRuYtR/b+ldxyW/paz+fv/0EtLhGT91DF2NgubtXnu4VXk1N1vzFP99f037PUFbu4yIAAAAASUVORK5CYII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1143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782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dirty="0" smtClean="0"/>
              <a:t>Paradigmas de Investigación </a:t>
            </a:r>
            <a:endParaRPr lang="es-AR" sz="24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dirty="0" err="1" smtClean="0"/>
              <a:t>Mgter.Clemencia</a:t>
            </a:r>
            <a:r>
              <a:rPr lang="es-AR" b="1" dirty="0" smtClean="0"/>
              <a:t> Esther Postigo Caffe</a:t>
            </a:r>
          </a:p>
          <a:p>
            <a:r>
              <a:rPr lang="es-AR" b="1" dirty="0" smtClean="0"/>
              <a:t>Taller </a:t>
            </a:r>
            <a:r>
              <a:rPr lang="es-AR" b="1" dirty="0" err="1" smtClean="0"/>
              <a:t>IDESJu</a:t>
            </a:r>
            <a:r>
              <a:rPr lang="es-AR" b="1" dirty="0" smtClean="0"/>
              <a:t>. Octubre 2019</a:t>
            </a:r>
            <a:endParaRPr lang="es-AR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2</a:t>
            </a:fld>
            <a:endParaRPr lang="es-AR"/>
          </a:p>
        </p:txBody>
      </p:sp>
      <p:pic>
        <p:nvPicPr>
          <p:cNvPr id="1026" name="Picture 2" descr="Resultado de imagen para paradigmas de la investigacion socia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086" y="2154393"/>
            <a:ext cx="6409508" cy="398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51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2700" b="1" dirty="0"/>
              <a:t>LOS FUNDAMENTOS TEÓRICOS EPISTEMOLÓGICOS DE LA INVESTIGACIÓN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AR" b="1" dirty="0" smtClean="0"/>
              <a:t>La Dimensión epistemológica de la investigación</a:t>
            </a:r>
          </a:p>
          <a:p>
            <a:pPr marL="0" indent="0" algn="just">
              <a:buNone/>
            </a:pPr>
            <a:r>
              <a:rPr lang="es-AR" dirty="0" smtClean="0"/>
              <a:t>María Teresa </a:t>
            </a:r>
            <a:r>
              <a:rPr lang="es-AR" dirty="0" err="1" smtClean="0"/>
              <a:t>Sirvent</a:t>
            </a:r>
            <a:r>
              <a:rPr lang="es-AR" dirty="0" smtClean="0"/>
              <a:t>.</a:t>
            </a:r>
          </a:p>
          <a:p>
            <a:pPr marL="0" indent="0" algn="just">
              <a:buNone/>
            </a:pPr>
            <a:r>
              <a:rPr lang="es-AR" dirty="0" smtClean="0"/>
              <a:t>Se </a:t>
            </a:r>
            <a:r>
              <a:rPr lang="es-AR" dirty="0"/>
              <a:t>refiere a las </a:t>
            </a:r>
            <a:r>
              <a:rPr lang="es-AR" b="1" i="1" dirty="0"/>
              <a:t>decisiones que el investigador </a:t>
            </a:r>
            <a:r>
              <a:rPr lang="es-AR" dirty="0"/>
              <a:t>toma sobre </a:t>
            </a:r>
            <a:r>
              <a:rPr lang="es-AR" b="1" i="1" dirty="0"/>
              <a:t>los conceptos, categorías, </a:t>
            </a:r>
            <a:r>
              <a:rPr lang="es-AR" b="1" i="1" dirty="0" smtClean="0"/>
              <a:t> finalidades</a:t>
            </a:r>
            <a:r>
              <a:rPr lang="es-AR" dirty="0"/>
              <a:t>, con las cuales </a:t>
            </a:r>
            <a:r>
              <a:rPr lang="es-AR" b="1" i="1" dirty="0"/>
              <a:t>se construye el objeto de </a:t>
            </a:r>
            <a:r>
              <a:rPr lang="es-AR" b="1" i="1" dirty="0" smtClean="0"/>
              <a:t>investigación</a:t>
            </a:r>
            <a:r>
              <a:rPr lang="es-AR" dirty="0" smtClean="0"/>
              <a:t>. </a:t>
            </a:r>
            <a:r>
              <a:rPr lang="es-ES" dirty="0"/>
              <a:t>(proceso de focalización: De la situación problemática al objeto-problema </a:t>
            </a:r>
            <a:r>
              <a:rPr lang="es-ES" dirty="0" smtClean="0"/>
              <a:t>de investigación)</a:t>
            </a:r>
            <a:endParaRPr lang="es-AR" dirty="0" smtClean="0"/>
          </a:p>
          <a:p>
            <a:pPr marL="0" indent="0" algn="just">
              <a:buNone/>
            </a:pPr>
            <a:r>
              <a:rPr lang="es-AR" dirty="0" smtClean="0"/>
              <a:t>De </a:t>
            </a:r>
            <a:r>
              <a:rPr lang="es-AR" dirty="0"/>
              <a:t>la </a:t>
            </a:r>
            <a:r>
              <a:rPr lang="es-AR" b="1" dirty="0"/>
              <a:t>situación problemática al objeto-problema </a:t>
            </a:r>
            <a:r>
              <a:rPr lang="es-AR" dirty="0" smtClean="0"/>
              <a:t>de investigación, </a:t>
            </a:r>
            <a:r>
              <a:rPr lang="es-AR" dirty="0"/>
              <a:t>los conceptos, categorías, los antecedentes de la investigación, sus objetivos</a:t>
            </a:r>
            <a:r>
              <a:rPr lang="es-AR" dirty="0" smtClean="0"/>
              <a:t>, su </a:t>
            </a:r>
            <a:r>
              <a:rPr lang="es-AR" dirty="0"/>
              <a:t>relevancia, etc.: ¿Qué objeto estoy construyendo? // ¿Respondiendo a cuáles </a:t>
            </a:r>
            <a:r>
              <a:rPr lang="es-AR" dirty="0" smtClean="0"/>
              <a:t>interrogantes?// ¿</a:t>
            </a:r>
            <a:r>
              <a:rPr lang="es-AR" dirty="0"/>
              <a:t>Con cuáles conceptos? (aparece la posición teórica)// ¿Con qué categorías? </a:t>
            </a:r>
            <a:r>
              <a:rPr lang="es-AR" dirty="0" smtClean="0"/>
              <a:t>// </a:t>
            </a:r>
            <a:r>
              <a:rPr lang="es-AR" dirty="0"/>
              <a:t>¿Para </a:t>
            </a:r>
            <a:r>
              <a:rPr lang="es-AR" dirty="0" smtClean="0"/>
              <a:t>qué? Sentido </a:t>
            </a:r>
            <a:r>
              <a:rPr lang="es-AR" dirty="0"/>
              <a:t>y significado del conocimiento, </a:t>
            </a:r>
            <a:r>
              <a:rPr lang="es-AR" dirty="0" smtClean="0"/>
              <a:t>(INTENCIONALIDAD</a:t>
            </a:r>
            <a:r>
              <a:rPr lang="es-AR" dirty="0"/>
              <a:t>) // ¿Con quién o quiénes</a:t>
            </a:r>
            <a:r>
              <a:rPr lang="es-AR" dirty="0" smtClean="0"/>
              <a:t>? (</a:t>
            </a:r>
            <a:r>
              <a:rPr lang="es-AR" dirty="0"/>
              <a:t>d</a:t>
            </a:r>
            <a:r>
              <a:rPr lang="es-AR" dirty="0" smtClean="0"/>
              <a:t>iversas </a:t>
            </a:r>
            <a:r>
              <a:rPr lang="es-AR" dirty="0"/>
              <a:t>modalidades de investigación: EL PAPEL DE LOS SUJETOS).</a:t>
            </a:r>
            <a:endParaRPr lang="es-AR" dirty="0" smtClean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dirty="0" err="1"/>
              <a:t>Mgter</a:t>
            </a:r>
            <a:r>
              <a:rPr lang="es-AR" b="1" dirty="0"/>
              <a:t> 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/>
              <a:t>IDESJu</a:t>
            </a:r>
            <a:r>
              <a:rPr lang="es-AR" b="1" dirty="0"/>
              <a:t> . Octubre 2019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178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/>
              <a:t>MOMENTOS DE LA DIMENSIÓN </a:t>
            </a:r>
            <a:r>
              <a:rPr lang="es-ES" b="1" dirty="0" smtClean="0"/>
              <a:t>EPISTEMOLOGICA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· </a:t>
            </a:r>
            <a:r>
              <a:rPr lang="es-ES" dirty="0"/>
              <a:t>Formulación del tema</a:t>
            </a:r>
          </a:p>
          <a:p>
            <a:r>
              <a:rPr lang="es-ES" dirty="0"/>
              <a:t>· Descripción de la Situación problemática</a:t>
            </a:r>
          </a:p>
          <a:p>
            <a:r>
              <a:rPr lang="es-ES" dirty="0"/>
              <a:t>· Focalización del objeto</a:t>
            </a:r>
          </a:p>
          <a:p>
            <a:pPr algn="just"/>
            <a:r>
              <a:rPr lang="es-ES" dirty="0"/>
              <a:t>· Planteo del problema/s (De la situación problemática al OBJETO/PROBLEMA </a:t>
            </a:r>
            <a:r>
              <a:rPr lang="es-ES" dirty="0" smtClean="0"/>
              <a:t>de la investigación</a:t>
            </a:r>
            <a:r>
              <a:rPr lang="es-ES" dirty="0"/>
              <a:t>)</a:t>
            </a:r>
          </a:p>
          <a:p>
            <a:pPr algn="just"/>
            <a:r>
              <a:rPr lang="es-ES" dirty="0" smtClean="0"/>
              <a:t>Objetivos </a:t>
            </a:r>
            <a:r>
              <a:rPr lang="es-ES" dirty="0"/>
              <a:t>de la investigación (Importancia de la consistencia en la </a:t>
            </a:r>
            <a:r>
              <a:rPr lang="es-ES" dirty="0" smtClean="0"/>
              <a:t>tríada OBJETO/PROBLEMA/OBJETIVOS</a:t>
            </a:r>
            <a:r>
              <a:rPr lang="es-ES" dirty="0"/>
              <a:t>)</a:t>
            </a:r>
          </a:p>
          <a:p>
            <a:r>
              <a:rPr lang="es-ES" dirty="0"/>
              <a:t>· Fuentes del problema</a:t>
            </a:r>
          </a:p>
          <a:p>
            <a:r>
              <a:rPr lang="es-ES" dirty="0"/>
              <a:t>· Antecedentes</a:t>
            </a:r>
          </a:p>
          <a:p>
            <a:r>
              <a:rPr lang="es-ES" dirty="0"/>
              <a:t>· Encuadre teórico-conceptual</a:t>
            </a:r>
          </a:p>
          <a:p>
            <a:r>
              <a:rPr lang="es-ES" dirty="0"/>
              <a:t>· Relevancia científica y social de la Investigación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smtClean="0"/>
              <a:t>Mgter Clemencia Esther Postigo Caffe</a:t>
            </a:r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302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62593" y="567955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2700" b="1" dirty="0"/>
              <a:t>LOS FUNDAMENTOS TEÓRICOS EPISTEMOLÓGICOS DE LA INVESTIGACIÓN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 smtClean="0"/>
              <a:t>El Proceso de la Focalización: De la situación problemática al objeto de la investigación</a:t>
            </a:r>
          </a:p>
          <a:p>
            <a:pPr marL="0" indent="0">
              <a:buNone/>
            </a:pPr>
            <a:r>
              <a:rPr lang="es-AR" sz="1400" b="1" dirty="0" smtClean="0"/>
              <a:t>SITUACIÓN </a:t>
            </a:r>
            <a:r>
              <a:rPr lang="es-AR" sz="1400" b="1" dirty="0"/>
              <a:t>PROBLEMÁTICA </a:t>
            </a:r>
            <a:r>
              <a:rPr lang="es-AR" sz="1400" b="1" dirty="0" smtClean="0"/>
              <a:t>                                  PROBLEMA </a:t>
            </a:r>
            <a:r>
              <a:rPr lang="es-AR" sz="1400" b="1" dirty="0"/>
              <a:t>DE </a:t>
            </a:r>
            <a:r>
              <a:rPr lang="es-AR" sz="1400" b="1" dirty="0" smtClean="0"/>
              <a:t>INVESTIGACIÓN</a:t>
            </a:r>
            <a:endParaRPr lang="es-AR" sz="1400" b="1" dirty="0"/>
          </a:p>
          <a:p>
            <a:pPr marL="0" indent="0">
              <a:buNone/>
            </a:pPr>
            <a:r>
              <a:rPr lang="es-AR" sz="1400" b="1" dirty="0"/>
              <a:t>Fuentes</a:t>
            </a:r>
          </a:p>
          <a:p>
            <a:r>
              <a:rPr lang="es-AR" sz="1400" b="1" dirty="0" smtClean="0"/>
              <a:t>Experiencia </a:t>
            </a:r>
            <a:r>
              <a:rPr lang="es-AR" sz="1400" b="1" dirty="0"/>
              <a:t>cotidiana</a:t>
            </a:r>
          </a:p>
          <a:p>
            <a:r>
              <a:rPr lang="es-AR" sz="1400" b="1" dirty="0" smtClean="0"/>
              <a:t>Antecedentes                                                </a:t>
            </a:r>
          </a:p>
          <a:p>
            <a:r>
              <a:rPr lang="es-AR" sz="1400" b="1" dirty="0" smtClean="0"/>
              <a:t>Exploración </a:t>
            </a:r>
            <a:r>
              <a:rPr lang="es-AR" sz="1400" b="1" dirty="0"/>
              <a:t>en </a:t>
            </a:r>
            <a:r>
              <a:rPr lang="es-AR" sz="1400" b="1" dirty="0" smtClean="0"/>
              <a:t>terreno                                  </a:t>
            </a:r>
            <a:r>
              <a:rPr lang="es-AR" b="1" dirty="0"/>
              <a:t>¿QUE SE VA A INESTIGAR</a:t>
            </a:r>
            <a:r>
              <a:rPr lang="es-AR" b="1" dirty="0" smtClean="0"/>
              <a:t>?</a:t>
            </a:r>
          </a:p>
          <a:p>
            <a:pPr marL="0" indent="0">
              <a:buNone/>
            </a:pPr>
            <a:endParaRPr lang="es-AR" sz="1400" b="1" dirty="0"/>
          </a:p>
          <a:p>
            <a:pPr marL="0" indent="0">
              <a:buNone/>
            </a:pPr>
            <a:r>
              <a:rPr lang="es-AR" sz="1400" b="1" dirty="0" smtClean="0"/>
              <a:t>                                                                         deviene</a:t>
            </a:r>
          </a:p>
          <a:p>
            <a:pPr marL="0" indent="0">
              <a:buNone/>
            </a:pPr>
            <a:endParaRPr lang="es-AR" b="1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dirty="0" err="1"/>
              <a:t>Mgter</a:t>
            </a:r>
            <a:r>
              <a:rPr lang="es-AR" b="1" dirty="0"/>
              <a:t> 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/>
              <a:t>IDESJu</a:t>
            </a:r>
            <a:r>
              <a:rPr lang="es-AR" b="1" dirty="0"/>
              <a:t> . Octubre 2019</a:t>
            </a:r>
          </a:p>
          <a:p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5</a:t>
            </a:fld>
            <a:endParaRPr lang="es-AR"/>
          </a:p>
        </p:txBody>
      </p:sp>
      <p:cxnSp>
        <p:nvCxnSpPr>
          <p:cNvPr id="16" name="Conector angular 15"/>
          <p:cNvCxnSpPr/>
          <p:nvPr/>
        </p:nvCxnSpPr>
        <p:spPr>
          <a:xfrm>
            <a:off x="5120640" y="3004457"/>
            <a:ext cx="1506583" cy="1341120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echa curvada hacia arriba 16"/>
          <p:cNvSpPr/>
          <p:nvPr/>
        </p:nvSpPr>
        <p:spPr>
          <a:xfrm>
            <a:off x="5617029" y="4789714"/>
            <a:ext cx="2455817" cy="6618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41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400" b="1" dirty="0"/>
              <a:t>LOS FUNDAMENTOS TEÓRICOS EPISTEMOLÓGICOS DE LA INVESTIGACIÓN</a:t>
            </a:r>
            <a:r>
              <a:rPr lang="es-AR" sz="2400" dirty="0"/>
              <a:t/>
            </a:r>
            <a:br>
              <a:rPr lang="es-AR" sz="2400" dirty="0"/>
            </a:b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07474"/>
            <a:ext cx="8915400" cy="3777622"/>
          </a:xfrm>
        </p:spPr>
        <p:txBody>
          <a:bodyPr/>
          <a:lstStyle/>
          <a:p>
            <a:pPr marL="0" indent="0">
              <a:buNone/>
            </a:pPr>
            <a:endParaRPr lang="es-AR" b="1" dirty="0" smtClean="0"/>
          </a:p>
          <a:p>
            <a:pPr marL="0" indent="0" algn="r">
              <a:buNone/>
            </a:pPr>
            <a:r>
              <a:rPr lang="es-AR" b="1" dirty="0"/>
              <a:t>¿QUE SE VA A INESTIGAR</a:t>
            </a:r>
            <a:r>
              <a:rPr lang="es-AR" b="1" dirty="0" smtClean="0"/>
              <a:t>?</a:t>
            </a:r>
          </a:p>
          <a:p>
            <a:pPr marL="0" indent="0">
              <a:buNone/>
            </a:pPr>
            <a:r>
              <a:rPr lang="es-AR" b="1" dirty="0"/>
              <a:t>Proceso de focalización</a:t>
            </a:r>
          </a:p>
          <a:p>
            <a:pPr marL="0" indent="0">
              <a:buNone/>
            </a:pPr>
            <a:r>
              <a:rPr lang="es-AR" dirty="0" smtClean="0"/>
              <a:t>Trabajo </a:t>
            </a:r>
            <a:r>
              <a:rPr lang="es-AR" dirty="0"/>
              <a:t>teórico </a:t>
            </a:r>
            <a:r>
              <a:rPr lang="es-AR" dirty="0" smtClean="0"/>
              <a:t>–empírico                                                 Se </a:t>
            </a:r>
            <a:r>
              <a:rPr lang="es-AR" dirty="0"/>
              <a:t>focaliza en la pareja</a:t>
            </a:r>
          </a:p>
          <a:p>
            <a:pPr marL="0" indent="0">
              <a:buNone/>
            </a:pPr>
            <a:r>
              <a:rPr lang="es-AR" b="1" dirty="0" smtClean="0"/>
              <a:t>                                                                                               </a:t>
            </a:r>
          </a:p>
          <a:p>
            <a:pPr marL="0" indent="0" algn="r">
              <a:buNone/>
            </a:pPr>
            <a:r>
              <a:rPr lang="es-AR" b="1" dirty="0" smtClean="0"/>
              <a:t>OBJETO – PROBLEMA</a:t>
            </a:r>
          </a:p>
          <a:p>
            <a:pPr marL="0" indent="0" algn="r">
              <a:buNone/>
            </a:pPr>
            <a:r>
              <a:rPr lang="es-AR" b="1" dirty="0" smtClean="0"/>
              <a:t>                             Hecho </a:t>
            </a:r>
            <a:r>
              <a:rPr lang="es-AR" b="1" dirty="0"/>
              <a:t>social </a:t>
            </a:r>
            <a:r>
              <a:rPr lang="es-AR" dirty="0" smtClean="0"/>
              <a:t>donde </a:t>
            </a:r>
            <a:r>
              <a:rPr lang="es-AR" b="1" dirty="0" smtClean="0"/>
              <a:t>focaliza </a:t>
            </a:r>
            <a:r>
              <a:rPr lang="es-AR" dirty="0"/>
              <a:t>la </a:t>
            </a:r>
            <a:r>
              <a:rPr lang="es-AR" dirty="0" smtClean="0"/>
              <a:t>lente                        Preguntas con las que interpelo</a:t>
            </a:r>
          </a:p>
          <a:p>
            <a:pPr marL="0" indent="0" algn="r">
              <a:buNone/>
            </a:pPr>
            <a:r>
              <a:rPr lang="es-AR" dirty="0" smtClean="0"/>
              <a:t> al objeto</a:t>
            </a:r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dirty="0" err="1" smtClean="0"/>
              <a:t>Mgter</a:t>
            </a:r>
            <a:r>
              <a:rPr lang="es-AR" b="1" dirty="0" smtClean="0"/>
              <a:t>. </a:t>
            </a:r>
            <a:r>
              <a:rPr lang="es-AR" b="1" dirty="0"/>
              <a:t>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 smtClean="0"/>
              <a:t>IDESJu</a:t>
            </a:r>
            <a:r>
              <a:rPr lang="es-AR" b="1" dirty="0" smtClean="0"/>
              <a:t>. </a:t>
            </a:r>
            <a:r>
              <a:rPr lang="es-AR" b="1" dirty="0"/>
              <a:t>Octubre </a:t>
            </a:r>
            <a:r>
              <a:rPr lang="es-AR" b="1" dirty="0" smtClean="0"/>
              <a:t>2019</a:t>
            </a:r>
            <a:endParaRPr lang="es-AR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6</a:t>
            </a:fld>
            <a:endParaRPr lang="es-AR"/>
          </a:p>
        </p:txBody>
      </p:sp>
      <p:sp>
        <p:nvSpPr>
          <p:cNvPr id="6" name="Flecha abajo 5"/>
          <p:cNvSpPr/>
          <p:nvPr/>
        </p:nvSpPr>
        <p:spPr>
          <a:xfrm>
            <a:off x="3875315" y="3213462"/>
            <a:ext cx="400593" cy="2264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Flecha abajo 7"/>
          <p:cNvSpPr/>
          <p:nvPr/>
        </p:nvSpPr>
        <p:spPr>
          <a:xfrm>
            <a:off x="9892937" y="2899036"/>
            <a:ext cx="316274" cy="3144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Flecha izquierda y arriba 17"/>
          <p:cNvSpPr/>
          <p:nvPr/>
        </p:nvSpPr>
        <p:spPr>
          <a:xfrm>
            <a:off x="8961120" y="4370754"/>
            <a:ext cx="200297" cy="34929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Flecha abajo 24"/>
          <p:cNvSpPr/>
          <p:nvPr/>
        </p:nvSpPr>
        <p:spPr>
          <a:xfrm>
            <a:off x="10513319" y="4443379"/>
            <a:ext cx="189515" cy="2040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Flecha curvada hacia abajo 25"/>
          <p:cNvSpPr/>
          <p:nvPr/>
        </p:nvSpPr>
        <p:spPr>
          <a:xfrm>
            <a:off x="9779726" y="3605349"/>
            <a:ext cx="733593" cy="47026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7" name="Flecha derecha 26"/>
          <p:cNvSpPr/>
          <p:nvPr/>
        </p:nvSpPr>
        <p:spPr>
          <a:xfrm>
            <a:off x="5738949" y="3509554"/>
            <a:ext cx="2133600" cy="957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57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2400" b="1" dirty="0"/>
              <a:t>LOS FUNDAMENTOS TEÓRICOS EPISTEMOLÓGICOS DE LA INVESTIGACIÓN</a:t>
            </a:r>
            <a:r>
              <a:rPr lang="es-AR" sz="2400" dirty="0"/>
              <a:t/>
            </a:r>
            <a:br>
              <a:rPr lang="es-AR" sz="2400" dirty="0"/>
            </a:b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28252" y="2179490"/>
            <a:ext cx="8915400" cy="3777622"/>
          </a:xfrm>
        </p:spPr>
        <p:txBody>
          <a:bodyPr/>
          <a:lstStyle/>
          <a:p>
            <a:pPr marL="0" indent="0" algn="ctr">
              <a:buNone/>
            </a:pPr>
            <a:r>
              <a:rPr lang="es-AR" dirty="0" smtClean="0"/>
              <a:t>Las preguntas con las que interpelo al objeto tienen requisitos para ser científicas [investigables]</a:t>
            </a:r>
          </a:p>
          <a:p>
            <a:pPr marL="0" indent="0" algn="ctr">
              <a:buNone/>
            </a:pPr>
            <a:endParaRPr lang="es-AR" b="1" dirty="0" smtClean="0"/>
          </a:p>
          <a:p>
            <a:pPr marL="0" indent="0" algn="ctr">
              <a:buNone/>
            </a:pPr>
            <a:r>
              <a:rPr lang="es-AR" b="1" dirty="0" smtClean="0"/>
              <a:t>Investigar </a:t>
            </a:r>
            <a:r>
              <a:rPr lang="es-AR" b="1" dirty="0"/>
              <a:t>significa operar sobre dicho objeto buscando las respuestas que</a:t>
            </a:r>
          </a:p>
          <a:p>
            <a:pPr marL="0" indent="0" algn="ctr">
              <a:buNone/>
            </a:pPr>
            <a:r>
              <a:rPr lang="es-AR" b="1" dirty="0"/>
              <a:t>inquietan al </a:t>
            </a:r>
            <a:r>
              <a:rPr lang="es-AR" b="1" dirty="0" smtClean="0"/>
              <a:t>investigador</a:t>
            </a:r>
          </a:p>
          <a:p>
            <a:pPr marL="0" indent="0" algn="ctr">
              <a:buNone/>
            </a:pPr>
            <a:r>
              <a:rPr lang="es-AR" b="1" dirty="0"/>
              <a:t>Según MODOS DE OPERAR</a:t>
            </a:r>
          </a:p>
          <a:p>
            <a:pPr marL="0" indent="0" algn="ctr">
              <a:buNone/>
            </a:pPr>
            <a:r>
              <a:rPr lang="es-AR" b="1" dirty="0"/>
              <a:t>Que confrontan </a:t>
            </a:r>
            <a:endParaRPr lang="es-AR" b="1" dirty="0" smtClean="0"/>
          </a:p>
          <a:p>
            <a:pPr marL="0" indent="0">
              <a:buNone/>
            </a:pPr>
            <a:r>
              <a:rPr lang="es-AR" b="1" dirty="0" smtClean="0"/>
              <a:t>                                                       TEORÍA </a:t>
            </a:r>
            <a:r>
              <a:rPr lang="es-AR" b="1" dirty="0"/>
              <a:t>- EMPIRIA</a:t>
            </a:r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dirty="0" err="1"/>
              <a:t>Mgter</a:t>
            </a:r>
            <a:r>
              <a:rPr lang="es-AR" b="1" dirty="0"/>
              <a:t>. 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/>
              <a:t>IDESJu</a:t>
            </a:r>
            <a:r>
              <a:rPr lang="es-AR" b="1" dirty="0"/>
              <a:t>. Octubre 2019</a:t>
            </a:r>
          </a:p>
          <a:p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7</a:t>
            </a:fld>
            <a:endParaRPr lang="es-AR"/>
          </a:p>
        </p:txBody>
      </p:sp>
      <p:sp>
        <p:nvSpPr>
          <p:cNvPr id="7" name="Flecha arriba y abajo 6"/>
          <p:cNvSpPr/>
          <p:nvPr/>
        </p:nvSpPr>
        <p:spPr>
          <a:xfrm>
            <a:off x="6670766" y="2847703"/>
            <a:ext cx="130629" cy="37446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Flecha curvada hacia la derecha 15"/>
          <p:cNvSpPr/>
          <p:nvPr/>
        </p:nvSpPr>
        <p:spPr>
          <a:xfrm>
            <a:off x="5765074" y="4632960"/>
            <a:ext cx="313509" cy="43542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7" name="Flecha curvada hacia la izquierda 16"/>
          <p:cNvSpPr/>
          <p:nvPr/>
        </p:nvSpPr>
        <p:spPr>
          <a:xfrm>
            <a:off x="7924801" y="4632960"/>
            <a:ext cx="278674" cy="4354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68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sz="2400" b="1" dirty="0"/>
              <a:t>LOS FUNDAMENTOS TEÓRICOS EPISTEMOLÓGICOS DE LA </a:t>
            </a:r>
            <a:r>
              <a:rPr lang="es-AR" sz="2400" b="1" dirty="0" smtClean="0"/>
              <a:t>INVESTIGACIÓN.</a:t>
            </a:r>
            <a:br>
              <a:rPr lang="es-AR" sz="2400" b="1" dirty="0" smtClean="0"/>
            </a:br>
            <a:r>
              <a:rPr lang="es-AR" sz="2400" b="1" dirty="0" smtClean="0"/>
              <a:t>Problema y Objeto</a:t>
            </a:r>
            <a:r>
              <a:rPr lang="es-AR" sz="2400" dirty="0"/>
              <a:t/>
            </a:r>
            <a:br>
              <a:rPr lang="es-AR" sz="2400" dirty="0"/>
            </a:b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LA GENESIS DE LA INVESTIGACIÓN:</a:t>
            </a:r>
            <a:r>
              <a:rPr lang="es-AR" dirty="0"/>
              <a:t> EL PROBLEMA.</a:t>
            </a:r>
          </a:p>
          <a:p>
            <a:pPr marL="0" indent="0">
              <a:buNone/>
            </a:pPr>
            <a:r>
              <a:rPr lang="es-AR" dirty="0"/>
              <a:t>La </a:t>
            </a:r>
            <a:r>
              <a:rPr lang="es-AR" b="1" dirty="0"/>
              <a:t>unidad objeto-problema</a:t>
            </a:r>
            <a:r>
              <a:rPr lang="es-AR" dirty="0"/>
              <a:t> es la génesis de una investigación.</a:t>
            </a:r>
          </a:p>
          <a:p>
            <a:pPr marL="0" indent="0">
              <a:buNone/>
            </a:pPr>
            <a:r>
              <a:rPr lang="es-AR" dirty="0"/>
              <a:t>A</a:t>
            </a:r>
            <a:r>
              <a:rPr lang="es-AR" dirty="0" smtClean="0"/>
              <a:t>lgunos </a:t>
            </a:r>
            <a:r>
              <a:rPr lang="es-AR" dirty="0"/>
              <a:t>aspectos importantes:</a:t>
            </a:r>
          </a:p>
          <a:p>
            <a:pPr algn="just"/>
            <a:r>
              <a:rPr lang="es-AR" b="1" dirty="0"/>
              <a:t>a. Objeto-problema es una UNIDAD</a:t>
            </a:r>
            <a:r>
              <a:rPr lang="es-AR" dirty="0"/>
              <a:t>, pero hay aspectos que los diferencian. </a:t>
            </a:r>
          </a:p>
          <a:p>
            <a:r>
              <a:rPr lang="es-AR" dirty="0"/>
              <a:t> </a:t>
            </a:r>
            <a:r>
              <a:rPr lang="es-AR" b="1" dirty="0"/>
              <a:t>EL OBJETO </a:t>
            </a:r>
            <a:r>
              <a:rPr lang="es-AR" dirty="0"/>
              <a:t>ES EL FOCO DE LA REALIDAD SOCIAL DONDE </a:t>
            </a:r>
            <a:r>
              <a:rPr lang="es-AR" dirty="0" smtClean="0"/>
              <a:t>SE AJUSTA </a:t>
            </a:r>
            <a:r>
              <a:rPr lang="es-AR" dirty="0"/>
              <a:t>LA LENTE PARA LA INVESTIGACION.</a:t>
            </a:r>
          </a:p>
          <a:p>
            <a:r>
              <a:rPr lang="es-AR" dirty="0"/>
              <a:t> </a:t>
            </a:r>
            <a:r>
              <a:rPr lang="es-AR" b="1" dirty="0"/>
              <a:t>EL PROBLEMA </a:t>
            </a:r>
            <a:r>
              <a:rPr lang="es-AR" dirty="0"/>
              <a:t>SON LAS PREGUNTAS QUE SE LE HACEN AL OBJETO.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dirty="0" err="1"/>
              <a:t>Mgter</a:t>
            </a:r>
            <a:r>
              <a:rPr lang="es-AR" b="1" dirty="0"/>
              <a:t>. 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/>
              <a:t>IDESJu</a:t>
            </a:r>
            <a:r>
              <a:rPr lang="es-AR" b="1" dirty="0"/>
              <a:t>. Octubre 2019</a:t>
            </a:r>
          </a:p>
          <a:p>
            <a:endParaRPr lang="es-AR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9402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/>
              <a:t>LOS FUNDAMENTOS TEÓRICOS EPISTEMOLÓGICOS DE LA INVESTIGACIÓN</a:t>
            </a: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AR" sz="1200" dirty="0"/>
              <a:t>S</a:t>
            </a:r>
            <a:r>
              <a:rPr lang="es-AR" sz="1200" dirty="0" smtClean="0"/>
              <a:t>i </a:t>
            </a:r>
            <a:r>
              <a:rPr lang="es-AR" sz="1200" dirty="0"/>
              <a:t>el </a:t>
            </a:r>
            <a:r>
              <a:rPr lang="es-AR" sz="1200" b="1" dirty="0"/>
              <a:t>objeto</a:t>
            </a:r>
            <a:r>
              <a:rPr lang="es-AR" sz="1200" dirty="0"/>
              <a:t> es</a:t>
            </a:r>
            <a:r>
              <a:rPr lang="es-AR" sz="1200" b="1" dirty="0"/>
              <a:t>4</a:t>
            </a:r>
            <a:r>
              <a:rPr lang="es-AR" sz="1200" dirty="0"/>
              <a:t>:</a:t>
            </a:r>
          </a:p>
          <a:p>
            <a:pPr marL="0" indent="0">
              <a:buNone/>
            </a:pPr>
            <a:r>
              <a:rPr lang="es-AR" sz="1200" b="1" dirty="0"/>
              <a:t>"La situación curricular actual de la Facultad de Filosofía y Letras (UBA) y </a:t>
            </a:r>
            <a:r>
              <a:rPr lang="es-AR" sz="1200" b="1" dirty="0" smtClean="0"/>
              <a:t>las representaciones </a:t>
            </a:r>
            <a:r>
              <a:rPr lang="es-AR" sz="1200" b="1" dirty="0"/>
              <a:t>sociales de los actores involucrados".</a:t>
            </a:r>
          </a:p>
          <a:p>
            <a:pPr marL="0" indent="0">
              <a:buNone/>
            </a:pPr>
            <a:r>
              <a:rPr lang="es-AR" sz="1200" dirty="0" smtClean="0"/>
              <a:t>          </a:t>
            </a:r>
            <a:r>
              <a:rPr lang="es-AR" sz="1200" b="1" dirty="0" smtClean="0"/>
              <a:t>Este </a:t>
            </a:r>
            <a:r>
              <a:rPr lang="es-AR" sz="1200" b="1" dirty="0"/>
              <a:t>objeto puede ser "interpelado" o investigado a la luz de diferentes preguntas </a:t>
            </a:r>
            <a:r>
              <a:rPr lang="es-AR" sz="1200" b="1" dirty="0" smtClean="0"/>
              <a:t>que constituyen </a:t>
            </a:r>
            <a:r>
              <a:rPr lang="es-AR" sz="1200" b="1" dirty="0"/>
              <a:t>el problema de investigación de cada investigación en particular, como </a:t>
            </a:r>
            <a:r>
              <a:rPr lang="es-AR" sz="1200" b="1" dirty="0" smtClean="0"/>
              <a:t>por ejemplo</a:t>
            </a:r>
            <a:r>
              <a:rPr lang="es-AR" sz="1200" b="1" dirty="0"/>
              <a:t>:</a:t>
            </a:r>
          </a:p>
          <a:p>
            <a:r>
              <a:rPr lang="es-AR" sz="1200" b="1" dirty="0"/>
              <a:t>1) </a:t>
            </a:r>
            <a:r>
              <a:rPr lang="es-AR" sz="1200" i="1" dirty="0"/>
              <a:t>¿Cuál es la situación curricular actual de la Facultad de Filosofía y Letras?</a:t>
            </a:r>
          </a:p>
          <a:p>
            <a:r>
              <a:rPr lang="es-AR" sz="1200" i="1" dirty="0"/>
              <a:t>(a) ¿Cuál es el recorrido histórico de los planes de estudio de las </a:t>
            </a:r>
            <a:r>
              <a:rPr lang="es-AR" sz="1200" i="1" dirty="0" smtClean="0"/>
              <a:t>nueve carreras </a:t>
            </a:r>
            <a:r>
              <a:rPr lang="es-AR" sz="1200" i="1" dirty="0"/>
              <a:t>de la Facultad de Filosofía y Letras en el período </a:t>
            </a:r>
            <a:r>
              <a:rPr lang="es-AR" sz="1200" i="1" dirty="0" smtClean="0"/>
              <a:t>1984-2000</a:t>
            </a:r>
            <a:r>
              <a:rPr lang="es-AR" sz="1200" i="1" dirty="0"/>
              <a:t>?</a:t>
            </a:r>
          </a:p>
          <a:p>
            <a:r>
              <a:rPr lang="es-AR" sz="1200" i="1" dirty="0"/>
              <a:t>(b) ¿Cuáles son los núcleos problemáticos de la situación </a:t>
            </a:r>
            <a:r>
              <a:rPr lang="es-AR" sz="1200" i="1" dirty="0" smtClean="0"/>
              <a:t>curricular actual </a:t>
            </a:r>
            <a:r>
              <a:rPr lang="es-AR" sz="1200" i="1" dirty="0"/>
              <a:t>de la Facultad de Filosofía y Letras</a:t>
            </a:r>
            <a:r>
              <a:rPr lang="es-AR" sz="1200" i="1" dirty="0" smtClean="0"/>
              <a:t>?</a:t>
            </a:r>
            <a:r>
              <a:rPr lang="es-AR" sz="1200" i="1" dirty="0"/>
              <a:t> </a:t>
            </a:r>
            <a:endParaRPr lang="es-AR" sz="1200" i="1" dirty="0" smtClean="0"/>
          </a:p>
          <a:p>
            <a:r>
              <a:rPr lang="es-AR" sz="1200" b="1" dirty="0" smtClean="0"/>
              <a:t>2</a:t>
            </a:r>
            <a:r>
              <a:rPr lang="es-AR" sz="1200" b="1" dirty="0"/>
              <a:t>) </a:t>
            </a:r>
            <a:r>
              <a:rPr lang="es-AR" sz="1200" dirty="0"/>
              <a:t>¿Cuáles son las representaciones sociales que tienen los actores </a:t>
            </a:r>
            <a:r>
              <a:rPr lang="es-AR" sz="1200" dirty="0" smtClean="0"/>
              <a:t>del currículum </a:t>
            </a:r>
            <a:r>
              <a:rPr lang="es-AR" sz="1200" dirty="0"/>
              <a:t>acerca de los núcleos problemáticos identificados en </a:t>
            </a:r>
            <a:r>
              <a:rPr lang="es-AR" sz="1200" dirty="0" smtClean="0"/>
              <a:t>las propuestas </a:t>
            </a:r>
            <a:r>
              <a:rPr lang="es-AR" sz="1200" dirty="0"/>
              <a:t>curriculares vigentes en esta unidad académica</a:t>
            </a:r>
            <a:r>
              <a:rPr lang="es-AR" sz="1200" dirty="0" smtClean="0"/>
              <a:t>?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s-AR" sz="1200" b="1" dirty="0" smtClean="0"/>
              <a:t> </a:t>
            </a:r>
            <a:r>
              <a:rPr lang="es-AR" sz="1200" b="1" dirty="0"/>
              <a:t>4 El ejemplo está tomado de la investigación de Gladys </a:t>
            </a:r>
            <a:r>
              <a:rPr lang="es-AR" sz="1200" b="1" dirty="0" smtClean="0"/>
              <a:t>Calvo: "</a:t>
            </a:r>
            <a:r>
              <a:rPr lang="es-AR" sz="1200" b="1" dirty="0"/>
              <a:t>La situación curricular actual de la Facultad de </a:t>
            </a:r>
            <a:r>
              <a:rPr lang="es-AR" sz="1200" b="1" dirty="0" err="1"/>
              <a:t>Filosfía</a:t>
            </a:r>
            <a:r>
              <a:rPr lang="es-AR" sz="1200" b="1" dirty="0"/>
              <a:t> y letras (UBA) y las representaciones sociales de los </a:t>
            </a:r>
            <a:r>
              <a:rPr lang="es-AR" sz="1200" b="1" dirty="0" smtClean="0"/>
              <a:t>actores involucrados</a:t>
            </a:r>
            <a:r>
              <a:rPr lang="es-AR" sz="1200" b="1" dirty="0"/>
              <a:t>" En: Revista IICE. Año X Nº20. Miño y Dávila. Facultad de Filosofía y Letras. UBA. Diciembre </a:t>
            </a:r>
            <a:r>
              <a:rPr lang="es-AR" sz="1200" b="1" dirty="0" smtClean="0"/>
              <a:t>de 2002</a:t>
            </a:r>
            <a:endParaRPr lang="es-AR" sz="1200" b="1" dirty="0"/>
          </a:p>
          <a:p>
            <a:pPr marL="0" indent="0" algn="just">
              <a:lnSpc>
                <a:spcPct val="120000"/>
              </a:lnSpc>
              <a:buNone/>
            </a:pPr>
            <a:endParaRPr lang="es-AR" sz="120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dirty="0" err="1"/>
              <a:t>Mgter</a:t>
            </a:r>
            <a:r>
              <a:rPr lang="es-AR" b="1" dirty="0"/>
              <a:t>. Clemencia Esther Postigo Caffe</a:t>
            </a:r>
          </a:p>
          <a:p>
            <a:r>
              <a:rPr lang="es-AR" b="1" dirty="0"/>
              <a:t>Taller </a:t>
            </a:r>
            <a:r>
              <a:rPr lang="es-AR" b="1" dirty="0" err="1"/>
              <a:t>IDESJu</a:t>
            </a:r>
            <a:r>
              <a:rPr lang="es-AR" b="1" dirty="0"/>
              <a:t>. Octubre 2019</a:t>
            </a:r>
          </a:p>
          <a:p>
            <a:endParaRPr lang="es-AR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230DA-0415-42CC-9CEC-5ED9F0098AFB}" type="slidenum">
              <a:rPr lang="es-AR" smtClean="0"/>
              <a:t>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397891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559</TotalTime>
  <Words>1728</Words>
  <Application>Microsoft Office PowerPoint</Application>
  <PresentationFormat>Panorámica</PresentationFormat>
  <Paragraphs>182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Espiral</vt:lpstr>
      <vt:lpstr>LOS FUNDAMENTOS TEÓRICOS EPISTEMOLÓGICOS DE LA INVESTIGACIÓN                                                  Autores: Sirvent, M.T; Lobo Gonzáles, M.</vt:lpstr>
      <vt:lpstr>Paradigmas de Investigación </vt:lpstr>
      <vt:lpstr>LOS FUNDAMENTOS TEÓRICOS EPISTEMOLÓGICOS DE LA INVESTIGACIÓN </vt:lpstr>
      <vt:lpstr>MOMENTOS DE LA DIMENSIÓN EPISTEMOLOGICA </vt:lpstr>
      <vt:lpstr>LOS FUNDAMENTOS TEÓRICOS EPISTEMOLÓGICOS DE LA INVESTIGACIÓN </vt:lpstr>
      <vt:lpstr>LOS FUNDAMENTOS TEÓRICOS EPISTEMOLÓGICOS DE LA INVESTIGACIÓN </vt:lpstr>
      <vt:lpstr>LOS FUNDAMENTOS TEÓRICOS EPISTEMOLÓGICOS DE LA INVESTIGACIÓN </vt:lpstr>
      <vt:lpstr>LOS FUNDAMENTOS TEÓRICOS EPISTEMOLÓGICOS DE LA INVESTIGACIÓN. Problema y Objeto </vt:lpstr>
      <vt:lpstr>LOS FUNDAMENTOS TEÓRICOS EPISTEMOLÓGICOS DE LA INVESTIGACIÓN</vt:lpstr>
      <vt:lpstr>LOS FUNDAMENTOS TEÓRICOS EPISTEMOLÓGICOS DE LA INVESTIGACIÓN Problema y Objeto</vt:lpstr>
      <vt:lpstr>LOS FUNDAMENTOS TEÓRICOS EPISTEMOLÓGICOS DE LA INVESTIGACION Descripción situación problemática</vt:lpstr>
      <vt:lpstr>LOS FUNDAMENTOS TEÓRICOS EPISTEMOLÓGICOS DE LA INVESTIGACIÓN Pregunta investigable</vt:lpstr>
      <vt:lpstr>LOS FUNDAMENTOS TEÓRICOS EPISTEMOLÓGICOS DE LA INVESTIGACIÓN Pregunta investigable</vt:lpstr>
      <vt:lpstr>LOS FUNDAMENTOS TEÓRICOS EPISTEMOLÓGICOS DE LA INVESTIGACIÓN LOS DIFERENTES MODOS DE OPERAR EN INVESTIGACION SOCIAL: LOGICA Y METODOLOGÍA DE LA INVESTIGACIÓN [Sirvent y Monteverde]</vt:lpstr>
      <vt:lpstr>Pares Lógicos Investigación </vt:lpstr>
      <vt:lpstr>SEGUNDO MOMENTO</vt:lpstr>
      <vt:lpstr>Trabajo en grupo</vt:lpstr>
      <vt:lpstr>Bibliografía</vt:lpstr>
    </vt:vector>
  </TitlesOfParts>
  <Company>Administrador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FUNDAMENTOS TEÓRICOS EPISTEMOLÓGICOS DE LA INVESTIGACIÓN</dc:title>
  <dc:creator>Nene Postigo de Caffe</dc:creator>
  <cp:lastModifiedBy>carmen alanis</cp:lastModifiedBy>
  <cp:revision>84</cp:revision>
  <cp:lastPrinted>2019-10-17T19:28:10Z</cp:lastPrinted>
  <dcterms:created xsi:type="dcterms:W3CDTF">2019-09-25T20:45:04Z</dcterms:created>
  <dcterms:modified xsi:type="dcterms:W3CDTF">2019-10-25T14:22:43Z</dcterms:modified>
</cp:coreProperties>
</file>